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73" r:id="rId4"/>
    <p:sldId id="281" r:id="rId5"/>
    <p:sldId id="279" r:id="rId6"/>
    <p:sldId id="266" r:id="rId7"/>
    <p:sldId id="275" r:id="rId8"/>
    <p:sldId id="284" r:id="rId9"/>
    <p:sldId id="282" r:id="rId10"/>
    <p:sldId id="283" r:id="rId11"/>
    <p:sldId id="271" r:id="rId12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F72"/>
    <a:srgbClr val="1AADE3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89"/>
    <p:restoredTop sz="94778"/>
  </p:normalViewPr>
  <p:slideViewPr>
    <p:cSldViewPr>
      <p:cViewPr varScale="1">
        <p:scale>
          <a:sx n="72" d="100"/>
          <a:sy n="72" d="100"/>
        </p:scale>
        <p:origin x="1738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698BE-C76A-2240-9A0C-A7412C0114C9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23230-4FA2-F14B-992E-36DC8A80B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22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23230-4FA2-F14B-992E-36DC8A80B8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91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23230-4FA2-F14B-992E-36DC8A80B8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3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23230-4FA2-F14B-992E-36DC8A80B8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70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8718736-2EB5-3C41-82A6-3EB23CB5DC7E}"/>
              </a:ext>
            </a:extLst>
          </p:cNvPr>
          <p:cNvSpPr/>
          <p:nvPr userDrawn="1"/>
        </p:nvSpPr>
        <p:spPr>
          <a:xfrm>
            <a:off x="-1202" y="7200000"/>
            <a:ext cx="10058400" cy="572399"/>
          </a:xfrm>
          <a:prstGeom prst="rect">
            <a:avLst/>
          </a:prstGeom>
          <a:gradFill>
            <a:gsLst>
              <a:gs pos="100000">
                <a:srgbClr val="1C3F72"/>
              </a:gs>
              <a:gs pos="0">
                <a:srgbClr val="1AADE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ject 139">
            <a:extLst>
              <a:ext uri="{FF2B5EF4-FFF2-40B4-BE49-F238E27FC236}">
                <a16:creationId xmlns:a16="http://schemas.microsoft.com/office/drawing/2014/main" id="{F8B9ED6F-53A6-B947-8388-9EFF7BDD6488}"/>
              </a:ext>
            </a:extLst>
          </p:cNvPr>
          <p:cNvSpPr txBox="1"/>
          <p:nvPr userDrawn="1"/>
        </p:nvSpPr>
        <p:spPr>
          <a:xfrm>
            <a:off x="5943600" y="7362767"/>
            <a:ext cx="3437791" cy="246862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FFFFFF"/>
                </a:solidFill>
                <a:latin typeface="Agenda-Light"/>
                <a:cs typeface="Agenda-Light"/>
              </a:rPr>
              <a:t>www.</a:t>
            </a:r>
            <a:r>
              <a:rPr lang="en-US" sz="1600" spc="-10" dirty="0">
                <a:solidFill>
                  <a:srgbClr val="FFFFFF"/>
                </a:solidFill>
                <a:latin typeface="Agenda-Light"/>
                <a:cs typeface="Agenda-Light"/>
              </a:rPr>
              <a:t>a</a:t>
            </a:r>
            <a:r>
              <a:rPr sz="1600" spc="-10" dirty="0">
                <a:solidFill>
                  <a:srgbClr val="FFFFFF"/>
                </a:solidFill>
                <a:latin typeface="Agenda-Light"/>
                <a:cs typeface="Agenda-Light"/>
              </a:rPr>
              <a:t>ffinity</a:t>
            </a:r>
            <a:r>
              <a:rPr lang="en-US" sz="1600" spc="-10" dirty="0">
                <a:solidFill>
                  <a:srgbClr val="FFFFFF"/>
                </a:solidFill>
                <a:latin typeface="Agenda-Light"/>
                <a:cs typeface="Agenda-Light"/>
              </a:rPr>
              <a:t>hrg</a:t>
            </a:r>
            <a:r>
              <a:rPr sz="1600" spc="-10" dirty="0">
                <a:solidFill>
                  <a:srgbClr val="FFFFFF"/>
                </a:solidFill>
                <a:latin typeface="Agenda-Light"/>
                <a:cs typeface="Agenda-Light"/>
              </a:rPr>
              <a:t>roup.com</a:t>
            </a:r>
            <a:endParaRPr sz="1600" dirty="0">
              <a:latin typeface="Agenda-Light"/>
              <a:cs typeface="Agenda-Light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B1E77A3-1E88-8E43-B487-AA44DAF91F3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34400" y="7313463"/>
            <a:ext cx="1188079" cy="382737"/>
          </a:xfrm>
          <a:prstGeom prst="rect">
            <a:avLst/>
          </a:prstGeom>
        </p:spPr>
      </p:pic>
      <p:sp>
        <p:nvSpPr>
          <p:cNvPr id="19" name="object 139">
            <a:extLst>
              <a:ext uri="{FF2B5EF4-FFF2-40B4-BE49-F238E27FC236}">
                <a16:creationId xmlns:a16="http://schemas.microsoft.com/office/drawing/2014/main" id="{F6834071-A646-9E43-86BB-2BBD70051591}"/>
              </a:ext>
            </a:extLst>
          </p:cNvPr>
          <p:cNvSpPr txBox="1"/>
          <p:nvPr userDrawn="1"/>
        </p:nvSpPr>
        <p:spPr>
          <a:xfrm>
            <a:off x="335920" y="7362767"/>
            <a:ext cx="3702679" cy="246862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AU" sz="1600" b="1" i="0" spc="-10" dirty="0">
                <a:solidFill>
                  <a:srgbClr val="FFFFFF"/>
                </a:solidFill>
                <a:latin typeface="Agenda" pitchFamily="2" charset="0"/>
                <a:cs typeface="Agenda-Light"/>
              </a:rPr>
              <a:t>Big I CT , Big I NY &amp; Big I NJ Introduction</a:t>
            </a:r>
            <a:endParaRPr sz="1600" b="1" i="0" dirty="0">
              <a:latin typeface="Agenda" pitchFamily="2" charset="0"/>
              <a:cs typeface="Agenda-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raphic 17">
            <a:extLst>
              <a:ext uri="{FF2B5EF4-FFF2-40B4-BE49-F238E27FC236}">
                <a16:creationId xmlns:a16="http://schemas.microsoft.com/office/drawing/2014/main" id="{A3E52BFA-3EC4-7C45-ACC6-E29A962FDED1}"/>
              </a:ext>
            </a:extLst>
          </p:cNvPr>
          <p:cNvSpPr>
            <a:spLocks noChangeAspect="1"/>
          </p:cNvSpPr>
          <p:nvPr/>
        </p:nvSpPr>
        <p:spPr>
          <a:xfrm>
            <a:off x="3995764" y="2158531"/>
            <a:ext cx="6062636" cy="5613869"/>
          </a:xfrm>
          <a:custGeom>
            <a:avLst/>
            <a:gdLst>
              <a:gd name="connsiteX0" fmla="*/ 4263312 w 4536888"/>
              <a:gd name="connsiteY0" fmla="*/ 3120239 h 4200237"/>
              <a:gd name="connsiteX1" fmla="*/ 4536889 w 4536888"/>
              <a:gd name="connsiteY1" fmla="*/ 2884138 h 4200237"/>
              <a:gd name="connsiteX2" fmla="*/ 4536889 w 4536888"/>
              <a:gd name="connsiteY2" fmla="*/ 0 h 4200237"/>
              <a:gd name="connsiteX3" fmla="*/ 4113979 w 4536888"/>
              <a:gd name="connsiteY3" fmla="*/ 181415 h 4200237"/>
              <a:gd name="connsiteX4" fmla="*/ 3771374 w 4536888"/>
              <a:gd name="connsiteY4" fmla="*/ 603079 h 4200237"/>
              <a:gd name="connsiteX5" fmla="*/ 3293733 w 4536888"/>
              <a:gd name="connsiteY5" fmla="*/ 115573 h 4200237"/>
              <a:gd name="connsiteX6" fmla="*/ 2855250 w 4536888"/>
              <a:gd name="connsiteY6" fmla="*/ 94773 h 4200237"/>
              <a:gd name="connsiteX7" fmla="*/ 2128997 w 4536888"/>
              <a:gd name="connsiteY7" fmla="*/ 707962 h 4200237"/>
              <a:gd name="connsiteX8" fmla="*/ 2007573 w 4536888"/>
              <a:gd name="connsiteY8" fmla="*/ 559948 h 4200237"/>
              <a:gd name="connsiteX9" fmla="*/ 1046843 w 4536888"/>
              <a:gd name="connsiteY9" fmla="*/ 649576 h 4200237"/>
              <a:gd name="connsiteX10" fmla="*/ 834378 w 4536888"/>
              <a:gd name="connsiteY10" fmla="*/ 1592765 h 4200237"/>
              <a:gd name="connsiteX11" fmla="*/ 939639 w 4536888"/>
              <a:gd name="connsiteY11" fmla="*/ 1712114 h 4200237"/>
              <a:gd name="connsiteX12" fmla="*/ 136681 w 4536888"/>
              <a:gd name="connsiteY12" fmla="*/ 2389965 h 4200237"/>
              <a:gd name="connsiteX13" fmla="*/ 67835 w 4536888"/>
              <a:gd name="connsiteY13" fmla="*/ 2902798 h 4200237"/>
              <a:gd name="connsiteX14" fmla="*/ 420117 w 4536888"/>
              <a:gd name="connsiteY14" fmla="*/ 3415269 h 4200237"/>
              <a:gd name="connsiteX15" fmla="*/ 537646 w 4536888"/>
              <a:gd name="connsiteY15" fmla="*/ 3542806 h 4200237"/>
              <a:gd name="connsiteX16" fmla="*/ 522682 w 4536888"/>
              <a:gd name="connsiteY16" fmla="*/ 3564585 h 4200237"/>
              <a:gd name="connsiteX17" fmla="*/ 701981 w 4536888"/>
              <a:gd name="connsiteY17" fmla="*/ 3347277 h 4200237"/>
              <a:gd name="connsiteX18" fmla="*/ 1642441 w 4536888"/>
              <a:gd name="connsiteY18" fmla="*/ 3081417 h 4200237"/>
              <a:gd name="connsiteX19" fmla="*/ 1377132 w 4536888"/>
              <a:gd name="connsiteY19" fmla="*/ 4023826 h 4200237"/>
              <a:gd name="connsiteX20" fmla="*/ 1165020 w 4536888"/>
              <a:gd name="connsiteY20" fmla="*/ 4200238 h 4200237"/>
              <a:gd name="connsiteX21" fmla="*/ 4435333 w 4536888"/>
              <a:gd name="connsiteY21" fmla="*/ 4200238 h 4200237"/>
              <a:gd name="connsiteX22" fmla="*/ 4536879 w 4536888"/>
              <a:gd name="connsiteY22" fmla="*/ 4009408 h 4200237"/>
              <a:gd name="connsiteX23" fmla="*/ 4536879 w 4536888"/>
              <a:gd name="connsiteY23" fmla="*/ 3429259 h 4200237"/>
              <a:gd name="connsiteX24" fmla="*/ 4466908 w 4536888"/>
              <a:gd name="connsiteY24" fmla="*/ 3326544 h 4200237"/>
              <a:gd name="connsiteX25" fmla="*/ 4263302 w 4536888"/>
              <a:gd name="connsiteY25" fmla="*/ 3120163 h 420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536888" h="4200237">
                <a:moveTo>
                  <a:pt x="4263312" y="3120239"/>
                </a:moveTo>
                <a:lnTo>
                  <a:pt x="4536889" y="2884138"/>
                </a:lnTo>
                <a:lnTo>
                  <a:pt x="4536889" y="0"/>
                </a:lnTo>
                <a:cubicBezTo>
                  <a:pt x="4383974" y="27700"/>
                  <a:pt x="4239366" y="89734"/>
                  <a:pt x="4113979" y="181415"/>
                </a:cubicBezTo>
                <a:cubicBezTo>
                  <a:pt x="3953521" y="297198"/>
                  <a:pt x="3836887" y="446638"/>
                  <a:pt x="3771374" y="603079"/>
                </a:cubicBezTo>
                <a:lnTo>
                  <a:pt x="3293733" y="115573"/>
                </a:lnTo>
                <a:cubicBezTo>
                  <a:pt x="3175671" y="-5151"/>
                  <a:pt x="2984238" y="-14231"/>
                  <a:pt x="2855250" y="94773"/>
                </a:cubicBezTo>
                <a:lnTo>
                  <a:pt x="2128997" y="707962"/>
                </a:lnTo>
                <a:cubicBezTo>
                  <a:pt x="2085649" y="636347"/>
                  <a:pt x="2051664" y="610193"/>
                  <a:pt x="2007573" y="559948"/>
                </a:cubicBezTo>
                <a:cubicBezTo>
                  <a:pt x="1800975" y="324256"/>
                  <a:pt x="1370826" y="364419"/>
                  <a:pt x="1046843" y="649576"/>
                </a:cubicBezTo>
                <a:cubicBezTo>
                  <a:pt x="722859" y="934734"/>
                  <a:pt x="627686" y="1357072"/>
                  <a:pt x="834378" y="1592765"/>
                </a:cubicBezTo>
                <a:cubicBezTo>
                  <a:pt x="870945" y="1634469"/>
                  <a:pt x="896072" y="1676325"/>
                  <a:pt x="939639" y="1712114"/>
                </a:cubicBezTo>
                <a:lnTo>
                  <a:pt x="136681" y="2389965"/>
                </a:lnTo>
                <a:cubicBezTo>
                  <a:pt x="-14625" y="2517959"/>
                  <a:pt x="-44369" y="2739529"/>
                  <a:pt x="67835" y="2902798"/>
                </a:cubicBezTo>
                <a:lnTo>
                  <a:pt x="420117" y="3415269"/>
                </a:lnTo>
                <a:lnTo>
                  <a:pt x="537646" y="3542806"/>
                </a:lnTo>
                <a:lnTo>
                  <a:pt x="522682" y="3564585"/>
                </a:lnTo>
                <a:cubicBezTo>
                  <a:pt x="575347" y="3486589"/>
                  <a:pt x="635389" y="3413813"/>
                  <a:pt x="701981" y="3347277"/>
                </a:cubicBezTo>
                <a:cubicBezTo>
                  <a:pt x="1034975" y="3013635"/>
                  <a:pt x="1456037" y="2894571"/>
                  <a:pt x="1642441" y="3081417"/>
                </a:cubicBezTo>
                <a:cubicBezTo>
                  <a:pt x="1828845" y="3268263"/>
                  <a:pt x="1710069" y="3690183"/>
                  <a:pt x="1377132" y="4023826"/>
                </a:cubicBezTo>
                <a:cubicBezTo>
                  <a:pt x="1312124" y="4089144"/>
                  <a:pt x="1241105" y="4148206"/>
                  <a:pt x="1165020" y="4200238"/>
                </a:cubicBezTo>
                <a:lnTo>
                  <a:pt x="4435333" y="4200238"/>
                </a:lnTo>
                <a:cubicBezTo>
                  <a:pt x="4475586" y="4140236"/>
                  <a:pt x="4509619" y="4076296"/>
                  <a:pt x="4536879" y="4009408"/>
                </a:cubicBezTo>
                <a:lnTo>
                  <a:pt x="4536879" y="3429259"/>
                </a:lnTo>
                <a:cubicBezTo>
                  <a:pt x="4517753" y="3392348"/>
                  <a:pt x="4494264" y="3357862"/>
                  <a:pt x="4466908" y="3326544"/>
                </a:cubicBezTo>
                <a:cubicBezTo>
                  <a:pt x="4398595" y="3248604"/>
                  <a:pt x="4355704" y="3181497"/>
                  <a:pt x="4263302" y="3120163"/>
                </a:cubicBezTo>
              </a:path>
            </a:pathLst>
          </a:custGeom>
          <a:blipFill dpi="0"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object 3"/>
          <p:cNvSpPr/>
          <p:nvPr/>
        </p:nvSpPr>
        <p:spPr>
          <a:xfrm rot="5400000">
            <a:off x="3650998" y="2419208"/>
            <a:ext cx="1080000" cy="8382002"/>
          </a:xfrm>
          <a:prstGeom prst="round2SameRect">
            <a:avLst>
              <a:gd name="adj1" fmla="val 7334"/>
              <a:gd name="adj2" fmla="val 0"/>
            </a:avLst>
          </a:prstGeom>
          <a:gradFill>
            <a:gsLst>
              <a:gs pos="100000">
                <a:srgbClr val="1C3F72"/>
              </a:gs>
              <a:gs pos="0">
                <a:srgbClr val="1AADE3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52400" y="6490650"/>
            <a:ext cx="7924800" cy="4193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060"/>
              </a:lnSpc>
              <a:spcBef>
                <a:spcPts val="100"/>
              </a:spcBef>
            </a:pPr>
            <a:r>
              <a:rPr lang="en-AU" sz="3200" b="1" dirty="0">
                <a:solidFill>
                  <a:srgbClr val="FFFFFF"/>
                </a:solidFill>
                <a:latin typeface="Agenda"/>
                <a:cs typeface="Agenda"/>
              </a:rPr>
              <a:t>Big I CT, Big I NY, Big I NJ Affinity Introduction </a:t>
            </a:r>
            <a:endParaRPr sz="3200" dirty="0">
              <a:latin typeface="Agenda"/>
              <a:cs typeface="Agenda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40961C3-9CC3-EB47-885A-E1E6BE34F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400" y="3806203"/>
            <a:ext cx="1424069" cy="1367750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50BC094-E473-6446-8B72-481C4FAE80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57400" y="3983758"/>
            <a:ext cx="2209800" cy="1093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72E9CA-4931-472C-B7C2-215D0BA224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553711"/>
            <a:ext cx="3722401" cy="6948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D42672-7E55-41B0-879A-2DC9027F33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33671"/>
            <a:ext cx="5084256" cy="6948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2F81F7-DCFA-4632-AF64-324FF4AF9F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9" y="1443917"/>
            <a:ext cx="3940775" cy="6948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934E7D79-0FC0-45CD-9270-C14CFEC4449F}"/>
              </a:ext>
            </a:extLst>
          </p:cNvPr>
          <p:cNvSpPr/>
          <p:nvPr/>
        </p:nvSpPr>
        <p:spPr>
          <a:xfrm rot="5400000">
            <a:off x="1963499" y="-1355101"/>
            <a:ext cx="720000" cy="4649401"/>
          </a:xfrm>
          <a:prstGeom prst="round2SameRect">
            <a:avLst>
              <a:gd name="adj1" fmla="val 7334"/>
              <a:gd name="adj2" fmla="val 0"/>
            </a:avLst>
          </a:prstGeom>
          <a:gradFill>
            <a:gsLst>
              <a:gs pos="100000">
                <a:srgbClr val="1C3F72"/>
              </a:gs>
              <a:gs pos="0">
                <a:srgbClr val="1AADE3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050" name="Picture 2" descr="Here's why you should wear a mask even after getting COVID-19 or the vaccine  - CNET">
            <a:extLst>
              <a:ext uri="{FF2B5EF4-FFF2-40B4-BE49-F238E27FC236}">
                <a16:creationId xmlns:a16="http://schemas.microsoft.com/office/drawing/2014/main" id="{6E6A2C57-95D6-494C-A22E-57525E428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9"/>
            <a:ext cx="10058400" cy="723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B86061-D504-4C3E-9D8C-CA6F693BF805}"/>
              </a:ext>
            </a:extLst>
          </p:cNvPr>
          <p:cNvSpPr txBox="1"/>
          <p:nvPr/>
        </p:nvSpPr>
        <p:spPr>
          <a:xfrm>
            <a:off x="381000" y="677211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genda" pitchFamily="50" charset="0"/>
              </a:rPr>
              <a:t>Advice To Agencies</a:t>
            </a:r>
            <a:endParaRPr lang="en-US" sz="2800" b="1" dirty="0">
              <a:solidFill>
                <a:schemeClr val="bg1"/>
              </a:solidFill>
              <a:latin typeface="Agenda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44059B-9A25-4198-80E2-C9502A8A97F6}"/>
              </a:ext>
            </a:extLst>
          </p:cNvPr>
          <p:cNvSpPr txBox="1"/>
          <p:nvPr/>
        </p:nvSpPr>
        <p:spPr>
          <a:xfrm>
            <a:off x="1066800" y="1596750"/>
            <a:ext cx="8284127" cy="42011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1C3F72"/>
                </a:solidFill>
                <a:latin typeface="Agenda" pitchFamily="50" charset="0"/>
              </a:rPr>
              <a:t>Evaluate Your Workforce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C3F72"/>
                </a:solidFill>
                <a:latin typeface="Agenda" pitchFamily="50" charset="0"/>
              </a:rPr>
              <a:t>What % Are Vaccinated? Who Isn’t and Why?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C3F72"/>
                </a:solidFill>
                <a:latin typeface="Agenda" pitchFamily="50" charset="0"/>
              </a:rPr>
              <a:t>Encourage Vaccines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C3F72"/>
                </a:solidFill>
                <a:latin typeface="Agenda" pitchFamily="50" charset="0"/>
              </a:rPr>
              <a:t>Maintain Safe Workplace (sanitation, kitchens, etc.)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C3F72"/>
                </a:solidFill>
                <a:latin typeface="Agenda" pitchFamily="50" charset="0"/>
              </a:rPr>
              <a:t>Establish Policies/Procedures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C3F72"/>
                </a:solidFill>
                <a:latin typeface="Agenda" pitchFamily="50" charset="0"/>
              </a:rPr>
              <a:t>Mask Mandates/Vaccine Requirements/Social Distancing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C3F72"/>
                </a:solidFill>
                <a:latin typeface="Agenda" pitchFamily="50" charset="0"/>
              </a:rPr>
              <a:t>Remote Work Requests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C3F72"/>
                </a:solidFill>
                <a:latin typeface="Agenda" pitchFamily="50" charset="0"/>
              </a:rPr>
              <a:t>Legal Compliance (OSHA, Hours, Leave, WC/UI/Tax)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C3F72"/>
                </a:solidFill>
                <a:latin typeface="Agenda" pitchFamily="50" charset="0"/>
              </a:rPr>
              <a:t>ARPA &amp; COBRA Compliance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C3F72"/>
                </a:solidFill>
                <a:latin typeface="Agenda" pitchFamily="50" charset="0"/>
              </a:rPr>
              <a:t>State Compliance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5A63C-90D9-4A5E-9581-92E1DD6C4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5935690"/>
            <a:ext cx="26003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3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138F9B-3B65-B84D-A3DC-F162B43C17A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3" b="14213"/>
          <a:stretch/>
        </p:blipFill>
        <p:spPr>
          <a:xfrm>
            <a:off x="-1201" y="1"/>
            <a:ext cx="10059602" cy="7200000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63E3302D-4E89-8545-AC90-0B4D4CDBB173}"/>
              </a:ext>
            </a:extLst>
          </p:cNvPr>
          <p:cNvSpPr/>
          <p:nvPr/>
        </p:nvSpPr>
        <p:spPr>
          <a:xfrm rot="5400000">
            <a:off x="858599" y="-250201"/>
            <a:ext cx="720000" cy="2439601"/>
          </a:xfrm>
          <a:prstGeom prst="round2SameRect">
            <a:avLst>
              <a:gd name="adj1" fmla="val 7334"/>
              <a:gd name="adj2" fmla="val 0"/>
            </a:avLst>
          </a:prstGeom>
          <a:gradFill>
            <a:gsLst>
              <a:gs pos="100000">
                <a:srgbClr val="1C3F72"/>
              </a:gs>
              <a:gs pos="1000">
                <a:srgbClr val="1AADE3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343B0E2B-E52F-6C43-BF0C-446CA2E5AF76}"/>
              </a:ext>
            </a:extLst>
          </p:cNvPr>
          <p:cNvSpPr txBox="1"/>
          <p:nvPr/>
        </p:nvSpPr>
        <p:spPr>
          <a:xfrm>
            <a:off x="444499" y="778521"/>
            <a:ext cx="405130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AU" sz="2400" b="1" spc="-10" dirty="0">
                <a:solidFill>
                  <a:srgbClr val="FFFFFF"/>
                </a:solidFill>
                <a:latin typeface="Agenda"/>
                <a:cs typeface="Agenda"/>
              </a:rPr>
              <a:t>Questions?</a:t>
            </a:r>
            <a:endParaRPr sz="2400" dirty="0">
              <a:latin typeface="Agenda"/>
              <a:cs typeface="Agend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EBAD99-3A04-47FA-B813-D173A53B495B}"/>
              </a:ext>
            </a:extLst>
          </p:cNvPr>
          <p:cNvSpPr txBox="1"/>
          <p:nvPr/>
        </p:nvSpPr>
        <p:spPr>
          <a:xfrm>
            <a:off x="0" y="1984174"/>
            <a:ext cx="57912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1C3F72"/>
                </a:solidFill>
                <a:latin typeface="Agenda Light" pitchFamily="50" charset="0"/>
              </a:rPr>
              <a:t>Claudia@AffinityHRGroup.com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1C3F72"/>
                </a:solidFill>
                <a:latin typeface="Agenda Light" pitchFamily="50" charset="0"/>
              </a:rPr>
              <a:t>www.AffinityHRGroup.com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1C3F72"/>
                </a:solidFill>
                <a:latin typeface="Agenda Light" pitchFamily="50" charset="0"/>
              </a:rPr>
              <a:t>877-660-6400</a:t>
            </a:r>
          </a:p>
          <a:p>
            <a:pPr algn="ctr"/>
            <a:endParaRPr lang="en-US" sz="2400" b="1" dirty="0">
              <a:solidFill>
                <a:srgbClr val="1C3F72"/>
              </a:solidFill>
              <a:latin typeface="Agenda Light" pitchFamily="50" charset="0"/>
            </a:endParaRPr>
          </a:p>
          <a:p>
            <a:pPr algn="ctr"/>
            <a:r>
              <a:rPr lang="en-US" sz="2400" b="1" dirty="0">
                <a:solidFill>
                  <a:srgbClr val="1C3F72"/>
                </a:solidFill>
                <a:latin typeface="Agenda Light" pitchFamily="50" charset="0"/>
              </a:rPr>
              <a:t>www.AffinityHRGroup.com/BigINY</a:t>
            </a:r>
          </a:p>
          <a:p>
            <a:pPr algn="ctr"/>
            <a:r>
              <a:rPr lang="en-US" sz="2400" b="1" dirty="0">
                <a:solidFill>
                  <a:srgbClr val="1C3F72"/>
                </a:solidFill>
                <a:latin typeface="Agenda Light" pitchFamily="50" charset="0"/>
              </a:rPr>
              <a:t>www.AffinityHRGroup.com/BigICT</a:t>
            </a:r>
          </a:p>
          <a:p>
            <a:pPr algn="ctr"/>
            <a:r>
              <a:rPr lang="en-US" sz="2400" b="1" dirty="0">
                <a:solidFill>
                  <a:srgbClr val="1C3F72"/>
                </a:solidFill>
                <a:latin typeface="Agenda Light" pitchFamily="50" charset="0"/>
              </a:rPr>
              <a:t>www.AffinityHRGroup.com/BigINJ</a:t>
            </a:r>
            <a:endParaRPr lang="en-US" sz="1800" b="1" dirty="0">
              <a:solidFill>
                <a:srgbClr val="1C3F72"/>
              </a:solidFill>
              <a:latin typeface="Agenda Light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30407D-327A-486B-AB37-EDBE1662BB5C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3754448" y="-707379"/>
            <a:ext cx="2971800" cy="2971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FC32B9-6A7C-4D3F-9F13-3434F5DB23B1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5526230" y="-707379"/>
            <a:ext cx="2971800" cy="2971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AD4317-64E1-426C-AB1A-56DB7F4C5510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7298012" y="-691641"/>
            <a:ext cx="2974241" cy="297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22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02869D-1079-7F4B-90E1-EC456FC38C89}"/>
              </a:ext>
            </a:extLst>
          </p:cNvPr>
          <p:cNvSpPr/>
          <p:nvPr/>
        </p:nvSpPr>
        <p:spPr>
          <a:xfrm>
            <a:off x="-1202" y="0"/>
            <a:ext cx="10059602" cy="7200000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4400" b="1" dirty="0">
              <a:solidFill>
                <a:schemeClr val="tx1"/>
              </a:solidFill>
              <a:latin typeface="Agenda" pitchFamily="50" charset="0"/>
            </a:endParaRPr>
          </a:p>
          <a:p>
            <a:pPr lvl="4">
              <a:lnSpc>
                <a:spcPct val="150000"/>
              </a:lnSpc>
            </a:pPr>
            <a:r>
              <a:rPr lang="en-US" sz="4400" dirty="0">
                <a:solidFill>
                  <a:srgbClr val="1C3F72"/>
                </a:solidFill>
                <a:latin typeface="Agenda Light" pitchFamily="50" charset="0"/>
              </a:rPr>
              <a:t>HR Support</a:t>
            </a:r>
          </a:p>
          <a:p>
            <a:pPr lvl="4">
              <a:lnSpc>
                <a:spcPct val="150000"/>
              </a:lnSpc>
            </a:pPr>
            <a:r>
              <a:rPr lang="en-US" sz="4400" dirty="0">
                <a:solidFill>
                  <a:srgbClr val="1C3F72"/>
                </a:solidFill>
                <a:latin typeface="Agenda Light" pitchFamily="50" charset="0"/>
              </a:rPr>
              <a:t>Recruiting</a:t>
            </a:r>
          </a:p>
          <a:p>
            <a:pPr lvl="4">
              <a:lnSpc>
                <a:spcPct val="150000"/>
              </a:lnSpc>
            </a:pPr>
            <a:r>
              <a:rPr lang="en-US" sz="4400" dirty="0">
                <a:solidFill>
                  <a:srgbClr val="1C3F72"/>
                </a:solidFill>
                <a:latin typeface="Agenda Light" pitchFamily="50" charset="0"/>
              </a:rPr>
              <a:t>Organizational Development</a:t>
            </a:r>
          </a:p>
          <a:p>
            <a:pPr lvl="4">
              <a:lnSpc>
                <a:spcPct val="150000"/>
              </a:lnSpc>
            </a:pPr>
            <a:r>
              <a:rPr lang="en-US" sz="4400" dirty="0">
                <a:solidFill>
                  <a:srgbClr val="1C3F72"/>
                </a:solidFill>
                <a:latin typeface="Agenda Light" pitchFamily="50" charset="0"/>
              </a:rPr>
              <a:t>Compensation</a:t>
            </a:r>
          </a:p>
          <a:p>
            <a:pPr lvl="4">
              <a:lnSpc>
                <a:spcPct val="150000"/>
              </a:lnSpc>
            </a:pPr>
            <a:r>
              <a:rPr lang="en-US" sz="4400" dirty="0">
                <a:solidFill>
                  <a:srgbClr val="1C3F72"/>
                </a:solidFill>
                <a:latin typeface="Agenda Light" pitchFamily="50" charset="0"/>
              </a:rPr>
              <a:t>People Management Challenges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63E3302D-4E89-8545-AC90-0B4D4CDBB173}"/>
              </a:ext>
            </a:extLst>
          </p:cNvPr>
          <p:cNvSpPr/>
          <p:nvPr/>
        </p:nvSpPr>
        <p:spPr>
          <a:xfrm rot="5400000">
            <a:off x="1963499" y="-1355101"/>
            <a:ext cx="720000" cy="4649401"/>
          </a:xfrm>
          <a:prstGeom prst="round2SameRect">
            <a:avLst>
              <a:gd name="adj1" fmla="val 7334"/>
              <a:gd name="adj2" fmla="val 0"/>
            </a:avLst>
          </a:prstGeom>
          <a:gradFill>
            <a:gsLst>
              <a:gs pos="100000">
                <a:srgbClr val="1C3F72"/>
              </a:gs>
              <a:gs pos="0">
                <a:srgbClr val="1AADE3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343B0E2B-E52F-6C43-BF0C-446CA2E5AF76}"/>
              </a:ext>
            </a:extLst>
          </p:cNvPr>
          <p:cNvSpPr txBox="1"/>
          <p:nvPr/>
        </p:nvSpPr>
        <p:spPr>
          <a:xfrm>
            <a:off x="444499" y="778521"/>
            <a:ext cx="405130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AU" sz="2400" b="1" spc="-10" dirty="0">
                <a:solidFill>
                  <a:srgbClr val="FFFFFF"/>
                </a:solidFill>
                <a:latin typeface="Agenda"/>
                <a:cs typeface="Agenda"/>
              </a:rPr>
              <a:t>Member Services</a:t>
            </a:r>
            <a:endParaRPr sz="2400" dirty="0">
              <a:latin typeface="Agenda"/>
              <a:cs typeface="Agenda"/>
            </a:endParaRPr>
          </a:p>
        </p:txBody>
      </p:sp>
    </p:spTree>
    <p:extLst>
      <p:ext uri="{BB962C8B-B14F-4D97-AF65-F5344CB8AC3E}">
        <p14:creationId xmlns:p14="http://schemas.microsoft.com/office/powerpoint/2010/main" val="369673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02869D-1079-7F4B-90E1-EC456FC38C89}"/>
              </a:ext>
            </a:extLst>
          </p:cNvPr>
          <p:cNvSpPr/>
          <p:nvPr/>
        </p:nvSpPr>
        <p:spPr>
          <a:xfrm>
            <a:off x="0" y="0"/>
            <a:ext cx="10059602" cy="7239000"/>
          </a:xfrm>
          <a:prstGeom prst="rect">
            <a:avLst/>
          </a:prstGeom>
          <a:solidFill>
            <a:srgbClr val="1C3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		</a:t>
            </a:r>
          </a:p>
          <a:p>
            <a:r>
              <a:rPr lang="en-US" sz="3600" dirty="0"/>
              <a:t>	</a:t>
            </a:r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>
              <a:lnSpc>
                <a:spcPct val="150000"/>
              </a:lnSpc>
            </a:pPr>
            <a:endParaRPr lang="en-US" sz="2000" dirty="0">
              <a:latin typeface="Agenda Light" pitchFamily="50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dirty="0">
                <a:latin typeface="Agenda Light" pitchFamily="50" charset="0"/>
              </a:rPr>
              <a:t>Contact@AffinityHRGroup.com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latin typeface="Agenda Light" pitchFamily="50" charset="0"/>
              </a:rPr>
              <a:t>www.AffinityHRGroup.com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latin typeface="Agenda Light" pitchFamily="50" charset="0"/>
              </a:rPr>
              <a:t>877-660-6400</a:t>
            </a:r>
          </a:p>
          <a:p>
            <a:pPr algn="ctr"/>
            <a:endParaRPr lang="en-US" sz="3600" dirty="0">
              <a:latin typeface="Agenda Light" pitchFamily="50" charset="0"/>
            </a:endParaRPr>
          </a:p>
          <a:p>
            <a:pPr algn="ctr"/>
            <a:r>
              <a:rPr lang="en-US" sz="3600" dirty="0">
                <a:latin typeface="Agenda Light" pitchFamily="50" charset="0"/>
              </a:rPr>
              <a:t>www.AffinityHRGroup.com/BigINY</a:t>
            </a:r>
          </a:p>
          <a:p>
            <a:pPr algn="ctr"/>
            <a:r>
              <a:rPr lang="en-US" sz="3600" dirty="0">
                <a:latin typeface="Agenda Light" pitchFamily="50" charset="0"/>
              </a:rPr>
              <a:t>www.AffinityHRGroup.com/BigICT</a:t>
            </a:r>
          </a:p>
          <a:p>
            <a:pPr algn="ctr"/>
            <a:r>
              <a:rPr lang="en-US" sz="3600" dirty="0">
                <a:latin typeface="Agenda Light" pitchFamily="50" charset="0"/>
              </a:rPr>
              <a:t>www.AffinityHRGroup.com/BigINJ</a:t>
            </a:r>
          </a:p>
          <a:p>
            <a:pPr algn="ctr"/>
            <a:endParaRPr lang="en-US" sz="3600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63E3302D-4E89-8545-AC90-0B4D4CDBB173}"/>
              </a:ext>
            </a:extLst>
          </p:cNvPr>
          <p:cNvSpPr/>
          <p:nvPr/>
        </p:nvSpPr>
        <p:spPr>
          <a:xfrm rot="5400000">
            <a:off x="1963499" y="-1355101"/>
            <a:ext cx="720000" cy="4649401"/>
          </a:xfrm>
          <a:prstGeom prst="round2SameRect">
            <a:avLst>
              <a:gd name="adj1" fmla="val 7334"/>
              <a:gd name="adj2" fmla="val 0"/>
            </a:avLst>
          </a:prstGeom>
          <a:gradFill>
            <a:gsLst>
              <a:gs pos="100000">
                <a:srgbClr val="1C3F72"/>
              </a:gs>
              <a:gs pos="0">
                <a:srgbClr val="1AADE3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343B0E2B-E52F-6C43-BF0C-446CA2E5AF76}"/>
              </a:ext>
            </a:extLst>
          </p:cNvPr>
          <p:cNvSpPr txBox="1"/>
          <p:nvPr/>
        </p:nvSpPr>
        <p:spPr>
          <a:xfrm>
            <a:off x="444499" y="778521"/>
            <a:ext cx="405130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AU" sz="2400" b="1" spc="-10" dirty="0">
                <a:solidFill>
                  <a:srgbClr val="FFFFFF"/>
                </a:solidFill>
                <a:latin typeface="Agenda"/>
                <a:cs typeface="Agenda"/>
              </a:rPr>
              <a:t>Connect With Us!</a:t>
            </a:r>
            <a:endParaRPr sz="2400" dirty="0">
              <a:latin typeface="Agenda"/>
              <a:cs typeface="Agenda"/>
            </a:endParaRPr>
          </a:p>
        </p:txBody>
      </p:sp>
    </p:spTree>
    <p:extLst>
      <p:ext uri="{BB962C8B-B14F-4D97-AF65-F5344CB8AC3E}">
        <p14:creationId xmlns:p14="http://schemas.microsoft.com/office/powerpoint/2010/main" val="2349871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>
                <a16:creationId xmlns:a16="http://schemas.microsoft.com/office/drawing/2014/main" id="{63E3302D-4E89-8545-AC90-0B4D4CDBB173}"/>
              </a:ext>
            </a:extLst>
          </p:cNvPr>
          <p:cNvSpPr/>
          <p:nvPr/>
        </p:nvSpPr>
        <p:spPr>
          <a:xfrm rot="5400000">
            <a:off x="1963499" y="-1355101"/>
            <a:ext cx="720000" cy="4649401"/>
          </a:xfrm>
          <a:prstGeom prst="round2SameRect">
            <a:avLst>
              <a:gd name="adj1" fmla="val 7334"/>
              <a:gd name="adj2" fmla="val 0"/>
            </a:avLst>
          </a:prstGeom>
          <a:gradFill>
            <a:gsLst>
              <a:gs pos="100000">
                <a:srgbClr val="1C3F72"/>
              </a:gs>
              <a:gs pos="0">
                <a:srgbClr val="1AADE3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343B0E2B-E52F-6C43-BF0C-446CA2E5AF76}"/>
              </a:ext>
            </a:extLst>
          </p:cNvPr>
          <p:cNvSpPr txBox="1"/>
          <p:nvPr/>
        </p:nvSpPr>
        <p:spPr>
          <a:xfrm>
            <a:off x="444499" y="778521"/>
            <a:ext cx="405130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AU" sz="2400" b="1" spc="-10" dirty="0">
                <a:solidFill>
                  <a:srgbClr val="FFFFFF"/>
                </a:solidFill>
                <a:latin typeface="Agenda"/>
                <a:cs typeface="Agenda"/>
              </a:rPr>
              <a:t>Association Partners</a:t>
            </a:r>
            <a:endParaRPr sz="2400" dirty="0">
              <a:latin typeface="Agenda"/>
              <a:cs typeface="Agend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6C2935-D236-4736-A204-70ADFC0512D2}"/>
              </a:ext>
            </a:extLst>
          </p:cNvPr>
          <p:cNvSpPr txBox="1"/>
          <p:nvPr/>
        </p:nvSpPr>
        <p:spPr>
          <a:xfrm>
            <a:off x="1981200" y="1600200"/>
            <a:ext cx="6096000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>
                <a:solidFill>
                  <a:srgbClr val="1C3F72"/>
                </a:solidFill>
                <a:latin typeface="Agenda Light" pitchFamily="50" charset="0"/>
              </a:rPr>
              <a:t>Big I NY</a:t>
            </a:r>
          </a:p>
          <a:p>
            <a:pPr algn="ctr">
              <a:lnSpc>
                <a:spcPct val="150000"/>
              </a:lnSpc>
            </a:pPr>
            <a:r>
              <a:rPr lang="en-US" sz="3000" dirty="0">
                <a:solidFill>
                  <a:srgbClr val="1C3F72"/>
                </a:solidFill>
                <a:latin typeface="Agenda Light" pitchFamily="50" charset="0"/>
              </a:rPr>
              <a:t>Big I CT</a:t>
            </a:r>
          </a:p>
          <a:p>
            <a:pPr algn="ctr">
              <a:lnSpc>
                <a:spcPct val="150000"/>
              </a:lnSpc>
            </a:pPr>
            <a:r>
              <a:rPr lang="en-US" sz="3000" dirty="0">
                <a:solidFill>
                  <a:srgbClr val="1C3F72"/>
                </a:solidFill>
                <a:latin typeface="Agenda Light" pitchFamily="50" charset="0"/>
              </a:rPr>
              <a:t>Big I NJ</a:t>
            </a:r>
          </a:p>
          <a:p>
            <a:pPr algn="ctr">
              <a:lnSpc>
                <a:spcPct val="150000"/>
              </a:lnSpc>
            </a:pPr>
            <a:r>
              <a:rPr lang="en-US" sz="3000" dirty="0">
                <a:solidFill>
                  <a:srgbClr val="1C3F72"/>
                </a:solidFill>
                <a:latin typeface="Agenda Light" pitchFamily="50" charset="0"/>
              </a:rPr>
              <a:t>IIAV</a:t>
            </a:r>
          </a:p>
          <a:p>
            <a:pPr algn="ctr">
              <a:lnSpc>
                <a:spcPct val="150000"/>
              </a:lnSpc>
            </a:pPr>
            <a:r>
              <a:rPr lang="en-US" sz="3000" dirty="0">
                <a:solidFill>
                  <a:srgbClr val="1C3F72"/>
                </a:solidFill>
                <a:latin typeface="Agenda Light" pitchFamily="50" charset="0"/>
              </a:rPr>
              <a:t>Big I National</a:t>
            </a:r>
          </a:p>
          <a:p>
            <a:pPr algn="ctr"/>
            <a:endParaRPr lang="en-US" sz="1600" dirty="0">
              <a:solidFill>
                <a:srgbClr val="1C3F72"/>
              </a:solidFill>
              <a:latin typeface="Agenda Light" pitchFamily="50" charset="0"/>
            </a:endParaRPr>
          </a:p>
          <a:p>
            <a:pPr algn="ctr"/>
            <a:r>
              <a:rPr lang="en-US" sz="2400" dirty="0">
                <a:solidFill>
                  <a:srgbClr val="1C3F72"/>
                </a:solidFill>
                <a:latin typeface="Agenda Light" pitchFamily="50" charset="0"/>
              </a:rPr>
              <a:t>Print, Tag &amp; Label, Promo, Janitorial, </a:t>
            </a:r>
          </a:p>
          <a:p>
            <a:pPr algn="ctr"/>
            <a:r>
              <a:rPr lang="en-US" sz="2400" dirty="0">
                <a:solidFill>
                  <a:srgbClr val="1C3F72"/>
                </a:solidFill>
                <a:latin typeface="Agenda Light" pitchFamily="50" charset="0"/>
              </a:rPr>
              <a:t>Pension Administration, Carwash, Oil Change, Wholesale Lumber, Building Materials, </a:t>
            </a:r>
          </a:p>
          <a:p>
            <a:pPr algn="ctr"/>
            <a:r>
              <a:rPr lang="en-US" sz="2400" dirty="0">
                <a:solidFill>
                  <a:srgbClr val="1C3F72"/>
                </a:solidFill>
                <a:latin typeface="Agenda Light" pitchFamily="50" charset="0"/>
              </a:rPr>
              <a:t>Floor Covering, Paper Trade, Demolition</a:t>
            </a:r>
          </a:p>
        </p:txBody>
      </p:sp>
      <p:sp>
        <p:nvSpPr>
          <p:cNvPr id="7" name="Google Shape;89;p8">
            <a:extLst>
              <a:ext uri="{FF2B5EF4-FFF2-40B4-BE49-F238E27FC236}">
                <a16:creationId xmlns:a16="http://schemas.microsoft.com/office/drawing/2014/main" id="{0E1AD8B8-DA3C-46FB-92B4-E942AAE27F41}"/>
              </a:ext>
            </a:extLst>
          </p:cNvPr>
          <p:cNvSpPr/>
          <p:nvPr/>
        </p:nvSpPr>
        <p:spPr>
          <a:xfrm>
            <a:off x="-1201" y="4800600"/>
            <a:ext cx="2134802" cy="2414400"/>
          </a:xfrm>
          <a:custGeom>
            <a:avLst/>
            <a:gdLst/>
            <a:ahLst/>
            <a:cxnLst/>
            <a:rect l="l" t="t" r="r" b="b"/>
            <a:pathLst>
              <a:path w="2121717" h="2706656" extrusionOk="0">
                <a:moveTo>
                  <a:pt x="2061372" y="142288"/>
                </a:moveTo>
                <a:cubicBezTo>
                  <a:pt x="1932977" y="-37001"/>
                  <a:pt x="1643745" y="-48393"/>
                  <a:pt x="1415420" y="116847"/>
                </a:cubicBezTo>
                <a:cubicBezTo>
                  <a:pt x="1325144" y="180899"/>
                  <a:pt x="1254156" y="268537"/>
                  <a:pt x="1210178" y="370212"/>
                </a:cubicBezTo>
                <a:lnTo>
                  <a:pt x="924066" y="77289"/>
                </a:lnTo>
                <a:cubicBezTo>
                  <a:pt x="853345" y="4747"/>
                  <a:pt x="738667" y="-717"/>
                  <a:pt x="661388" y="64773"/>
                </a:cubicBezTo>
                <a:lnTo>
                  <a:pt x="226356" y="433229"/>
                </a:lnTo>
                <a:cubicBezTo>
                  <a:pt x="200392" y="390205"/>
                  <a:pt x="180029" y="374488"/>
                  <a:pt x="153618" y="344294"/>
                </a:cubicBezTo>
                <a:cubicBezTo>
                  <a:pt x="113407" y="299371"/>
                  <a:pt x="59319" y="269245"/>
                  <a:pt x="0" y="258731"/>
                </a:cubicBezTo>
                <a:lnTo>
                  <a:pt x="0" y="2706656"/>
                </a:lnTo>
                <a:lnTo>
                  <a:pt x="539393" y="2706656"/>
                </a:lnTo>
                <a:lnTo>
                  <a:pt x="695370" y="2570553"/>
                </a:lnTo>
                <a:cubicBezTo>
                  <a:pt x="716141" y="2617226"/>
                  <a:pt x="758797" y="2663136"/>
                  <a:pt x="799389" y="2706656"/>
                </a:cubicBezTo>
                <a:lnTo>
                  <a:pt x="1442650" y="2706656"/>
                </a:lnTo>
                <a:cubicBezTo>
                  <a:pt x="1456668" y="2696236"/>
                  <a:pt x="1470430" y="2685101"/>
                  <a:pt x="1483926" y="2673252"/>
                </a:cubicBezTo>
                <a:cubicBezTo>
                  <a:pt x="1708104" y="2475313"/>
                  <a:pt x="1777238" y="2178771"/>
                  <a:pt x="1626854" y="2006711"/>
                </a:cubicBezTo>
                <a:cubicBezTo>
                  <a:pt x="1585958" y="1959877"/>
                  <a:pt x="1560231" y="1919548"/>
                  <a:pt x="1504879" y="1882715"/>
                </a:cubicBezTo>
                <a:lnTo>
                  <a:pt x="1964781" y="1484627"/>
                </a:lnTo>
                <a:cubicBezTo>
                  <a:pt x="2046925" y="1415619"/>
                  <a:pt x="2050777" y="1221832"/>
                  <a:pt x="1978448" y="1156872"/>
                </a:cubicBezTo>
                <a:lnTo>
                  <a:pt x="1686372" y="855577"/>
                </a:lnTo>
                <a:cubicBezTo>
                  <a:pt x="1755088" y="835223"/>
                  <a:pt x="1819837" y="803254"/>
                  <a:pt x="1877795" y="761051"/>
                </a:cubicBezTo>
                <a:cubicBezTo>
                  <a:pt x="2106111" y="595811"/>
                  <a:pt x="2189825" y="321596"/>
                  <a:pt x="2061353" y="142307"/>
                </a:cubicBezTo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D8D8D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567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BDAA6D-67D4-45F6-BF40-54D88C0F5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10058400" cy="45318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7A7F38-432F-4EEF-85B0-87A8B1878A1A}"/>
              </a:ext>
            </a:extLst>
          </p:cNvPr>
          <p:cNvSpPr txBox="1"/>
          <p:nvPr/>
        </p:nvSpPr>
        <p:spPr>
          <a:xfrm>
            <a:off x="2532328" y="415803"/>
            <a:ext cx="4979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C3F72"/>
                </a:solidFill>
                <a:latin typeface="Agenda Light" pitchFamily="50" charset="0"/>
              </a:rPr>
              <a:t>www.biginy.org/discover/Pages/Hiring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8C47C9-813A-4F2F-81E8-B782CA6D45E6}"/>
              </a:ext>
            </a:extLst>
          </p:cNvPr>
          <p:cNvSpPr txBox="1"/>
          <p:nvPr/>
        </p:nvSpPr>
        <p:spPr>
          <a:xfrm>
            <a:off x="2532328" y="930284"/>
            <a:ext cx="5047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C3F72"/>
                </a:solidFill>
                <a:latin typeface="Agenda Light" pitchFamily="50" charset="0"/>
              </a:rPr>
              <a:t>www.bigict.org/Discover/Pages/Hiring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2FA8D9-998C-4A7B-A0B4-824E6690F1D1}"/>
              </a:ext>
            </a:extLst>
          </p:cNvPr>
          <p:cNvSpPr txBox="1"/>
          <p:nvPr/>
        </p:nvSpPr>
        <p:spPr>
          <a:xfrm>
            <a:off x="2560681" y="1460189"/>
            <a:ext cx="5054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C3F72"/>
                </a:solidFill>
                <a:latin typeface="Agenda Light" pitchFamily="50" charset="0"/>
              </a:rPr>
              <a:t>www.biginj.org/Solutions/Pages/Hiring</a:t>
            </a:r>
          </a:p>
        </p:txBody>
      </p:sp>
    </p:spTree>
    <p:extLst>
      <p:ext uri="{BB962C8B-B14F-4D97-AF65-F5344CB8AC3E}">
        <p14:creationId xmlns:p14="http://schemas.microsoft.com/office/powerpoint/2010/main" val="3727498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0C7DE02-8A3A-5840-BED9-A78780BDA12A}"/>
              </a:ext>
            </a:extLst>
          </p:cNvPr>
          <p:cNvSpPr txBox="1"/>
          <p:nvPr/>
        </p:nvSpPr>
        <p:spPr>
          <a:xfrm>
            <a:off x="647700" y="1371600"/>
            <a:ext cx="8763000" cy="4648199"/>
          </a:xfrm>
          <a:prstGeom prst="rect">
            <a:avLst/>
          </a:prstGeom>
          <a:noFill/>
        </p:spPr>
        <p:txBody>
          <a:bodyPr wrap="square" lIns="720000" tIns="0" rIns="720000" bIns="0" rtlCol="0" anchor="ctr">
            <a:noAutofit/>
          </a:bodyPr>
          <a:lstStyle/>
          <a:p>
            <a:pPr algn="ctr"/>
            <a:endParaRPr lang="en-US" sz="2400" dirty="0">
              <a:solidFill>
                <a:srgbClr val="1AADE3"/>
              </a:solidFill>
              <a:latin typeface="Agenda Light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713CD-B03F-4B7F-B86A-BAE2289CE051}"/>
              </a:ext>
            </a:extLst>
          </p:cNvPr>
          <p:cNvSpPr txBox="1"/>
          <p:nvPr/>
        </p:nvSpPr>
        <p:spPr>
          <a:xfrm>
            <a:off x="2514600" y="-39723"/>
            <a:ext cx="5029200" cy="169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1C3F72"/>
                </a:solidFill>
                <a:latin typeface="Agenda Light" pitchFamily="50" charset="0"/>
              </a:rPr>
              <a:t>AffinityHRGroup.com/BigINY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1C3F72"/>
                </a:solidFill>
                <a:latin typeface="Agenda Light" pitchFamily="50" charset="0"/>
              </a:rPr>
              <a:t>AffinityHRGroup.com/BigICT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1C3F72"/>
                </a:solidFill>
                <a:latin typeface="Agenda Light" pitchFamily="50" charset="0"/>
              </a:rPr>
              <a:t>AffinityHRGroup.com/BigINJ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99C522-11E6-4ED4-AE84-C51FAB7ED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10058400" cy="507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46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ECB3A3-AFF6-4446-870E-4BB9854C98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61" r="32380" b="333"/>
          <a:stretch/>
        </p:blipFill>
        <p:spPr>
          <a:xfrm>
            <a:off x="1426579" y="76200"/>
            <a:ext cx="7205242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14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 Mask Myths That Put You at Risk">
            <a:extLst>
              <a:ext uri="{FF2B5EF4-FFF2-40B4-BE49-F238E27FC236}">
                <a16:creationId xmlns:a16="http://schemas.microsoft.com/office/drawing/2014/main" id="{BEED7999-0D5A-4B94-B1F7-A30A6FFA8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7033" cy="722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018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 Mask Myths That Put You at Risk">
            <a:extLst>
              <a:ext uri="{FF2B5EF4-FFF2-40B4-BE49-F238E27FC236}">
                <a16:creationId xmlns:a16="http://schemas.microsoft.com/office/drawing/2014/main" id="{BEED7999-0D5A-4B94-B1F7-A30A6FFA8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7033" cy="722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8C2037-38EF-4306-9FC1-433C37C1432E}"/>
              </a:ext>
            </a:extLst>
          </p:cNvPr>
          <p:cNvSpPr txBox="1"/>
          <p:nvPr/>
        </p:nvSpPr>
        <p:spPr>
          <a:xfrm>
            <a:off x="609600" y="2110661"/>
            <a:ext cx="868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C3F72"/>
                </a:solidFill>
                <a:latin typeface="Agenda" pitchFamily="50" charset="0"/>
              </a:rPr>
              <a:t>Dropped Mask Mandate for Fully-Vaccinated Individuals</a:t>
            </a:r>
          </a:p>
          <a:p>
            <a:endParaRPr lang="en-US" sz="2800" dirty="0">
              <a:solidFill>
                <a:srgbClr val="1C3F72"/>
              </a:solidFill>
              <a:latin typeface="Agenda" pitchFamily="50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C3F72"/>
                </a:solidFill>
                <a:latin typeface="Agenda" pitchFamily="50" charset="0"/>
              </a:rPr>
              <a:t>In all instances except healthcare, public transit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C3F72"/>
                </a:solidFill>
                <a:latin typeface="Agenda" pitchFamily="50" charset="0"/>
              </a:rPr>
              <a:t>Unless state/local ordinances are in effect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C3F72"/>
                </a:solidFill>
                <a:latin typeface="Agenda" pitchFamily="50" charset="0"/>
              </a:rPr>
              <a:t>NY &amp; CT relaxed mask mandate for vaccinated individuals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C3F72"/>
                </a:solidFill>
                <a:latin typeface="Agenda" pitchFamily="50" charset="0"/>
              </a:rPr>
              <a:t>NJ relaxed mask mandate for all individuals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C3F72"/>
                </a:solidFill>
                <a:latin typeface="Agenda" pitchFamily="50" charset="0"/>
              </a:rPr>
              <a:t>Unless employer/workplace maintains mask mandate</a:t>
            </a:r>
          </a:p>
          <a:p>
            <a:pPr lvl="1"/>
            <a:endParaRPr lang="en-US" sz="2400" dirty="0">
              <a:solidFill>
                <a:srgbClr val="1C3F72"/>
              </a:solidFill>
              <a:latin typeface="Agenda" pitchFamily="50" charset="0"/>
            </a:endParaRPr>
          </a:p>
          <a:p>
            <a:pPr lvl="1"/>
            <a:endParaRPr lang="en-US" sz="2400" dirty="0">
              <a:solidFill>
                <a:srgbClr val="1C3F72"/>
              </a:solidFill>
              <a:latin typeface="Agenda" pitchFamily="50" charset="0"/>
            </a:endParaRPr>
          </a:p>
          <a:p>
            <a:r>
              <a:rPr lang="en-US" sz="2800" dirty="0">
                <a:solidFill>
                  <a:srgbClr val="1C3F72"/>
                </a:solidFill>
                <a:latin typeface="Agenda" pitchFamily="50" charset="0"/>
              </a:rPr>
              <a:t>Masks “Encouraged” For Unvaccinated Individuals, Required in NY &amp; CT 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7128A582-D97C-4CAE-A112-AF75E1898FFA}"/>
              </a:ext>
            </a:extLst>
          </p:cNvPr>
          <p:cNvSpPr/>
          <p:nvPr/>
        </p:nvSpPr>
        <p:spPr>
          <a:xfrm rot="5400000">
            <a:off x="1963499" y="-1355101"/>
            <a:ext cx="720000" cy="4649401"/>
          </a:xfrm>
          <a:prstGeom prst="round2SameRect">
            <a:avLst>
              <a:gd name="adj1" fmla="val 7334"/>
              <a:gd name="adj2" fmla="val 0"/>
            </a:avLst>
          </a:prstGeom>
          <a:gradFill>
            <a:gsLst>
              <a:gs pos="100000">
                <a:srgbClr val="1C3F72"/>
              </a:gs>
              <a:gs pos="0">
                <a:srgbClr val="1AADE3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B2761D-A857-4719-9E93-2C0EBFF9062D}"/>
              </a:ext>
            </a:extLst>
          </p:cNvPr>
          <p:cNvSpPr txBox="1"/>
          <p:nvPr/>
        </p:nvSpPr>
        <p:spPr>
          <a:xfrm>
            <a:off x="152400" y="704165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genda" pitchFamily="50" charset="0"/>
              </a:rPr>
              <a:t>New CDC Mask Guidelines</a:t>
            </a:r>
          </a:p>
        </p:txBody>
      </p:sp>
    </p:spTree>
    <p:extLst>
      <p:ext uri="{BB962C8B-B14F-4D97-AF65-F5344CB8AC3E}">
        <p14:creationId xmlns:p14="http://schemas.microsoft.com/office/powerpoint/2010/main" val="320150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150B9731CE22458992D31F109D035D" ma:contentTypeVersion="" ma:contentTypeDescription="Create a new document." ma:contentTypeScope="" ma:versionID="a428c2f60735e2895c7d50567e7d3e6c">
  <xsd:schema xmlns:xsd="http://www.w3.org/2001/XMLSchema" xmlns:xs="http://www.w3.org/2001/XMLSchema" xmlns:p="http://schemas.microsoft.com/office/2006/metadata/properties" xmlns:ns2="7a3b53a6-ba81-49c6-a5f4-7bf7bf956e21" targetNamespace="http://schemas.microsoft.com/office/2006/metadata/properties" ma:root="true" ma:fieldsID="63d0bf7d7c7c95ce9fd3314f595be96a" ns2:_="">
    <xsd:import namespace="7a3b53a6-ba81-49c6-a5f4-7bf7bf956e2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3b53a6-ba81-49c6-a5f4-7bf7bf956e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4F9378-3162-4BD5-A0F6-50468E2169E4}"/>
</file>

<file path=customXml/itemProps2.xml><?xml version="1.0" encoding="utf-8"?>
<ds:datastoreItem xmlns:ds="http://schemas.openxmlformats.org/officeDocument/2006/customXml" ds:itemID="{51EC8E9E-CAC1-4F25-A8A9-A928DFFB5986}"/>
</file>

<file path=customXml/itemProps3.xml><?xml version="1.0" encoding="utf-8"?>
<ds:datastoreItem xmlns:ds="http://schemas.openxmlformats.org/officeDocument/2006/customXml" ds:itemID="{3E91A161-F8BD-4411-8131-E799E2BCC84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</TotalTime>
  <Words>321</Words>
  <Application>Microsoft Office PowerPoint</Application>
  <PresentationFormat>Custom</PresentationFormat>
  <Paragraphs>74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Agenda</vt:lpstr>
      <vt:lpstr>Agenda Light</vt:lpstr>
      <vt:lpstr>Agenda-Light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Durham</dc:creator>
  <cp:lastModifiedBy>Claudia St. John</cp:lastModifiedBy>
  <cp:revision>69</cp:revision>
  <dcterms:created xsi:type="dcterms:W3CDTF">2018-12-27T23:10:40Z</dcterms:created>
  <dcterms:modified xsi:type="dcterms:W3CDTF">2021-05-26T13:21:29Z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2018-12-28T00:00:00Z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2018-12-27T00:00:00Z</vt:filetime>
  </property>
  <property fmtid="{D5CDD505-2E9C-101B-9397-08002B2CF9AE}" pid="5" name="ContentTypeId">
    <vt:lpwstr>0x01010010150B9731CE22458992D31F109D035D</vt:lpwstr>
  </property>
</Properties>
</file>