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media/image11.jpg" ContentType="image/png"/>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7" r:id="rId3"/>
    <p:sldId id="257" r:id="rId4"/>
    <p:sldId id="268" r:id="rId5"/>
    <p:sldId id="274" r:id="rId6"/>
    <p:sldId id="258" r:id="rId7"/>
    <p:sldId id="279" r:id="rId8"/>
    <p:sldId id="280" r:id="rId9"/>
    <p:sldId id="277" r:id="rId10"/>
    <p:sldId id="259" r:id="rId11"/>
    <p:sldId id="270" r:id="rId12"/>
    <p:sldId id="260" r:id="rId13"/>
    <p:sldId id="275" r:id="rId14"/>
    <p:sldId id="261" r:id="rId15"/>
    <p:sldId id="271" r:id="rId16"/>
    <p:sldId id="272" r:id="rId17"/>
    <p:sldId id="273" r:id="rId18"/>
    <p:sldId id="281" r:id="rId19"/>
    <p:sldId id="263" r:id="rId20"/>
    <p:sldId id="278" r:id="rId21"/>
    <p:sldId id="276" r:id="rId22"/>
    <p:sldId id="282" r:id="rId23"/>
    <p:sldId id="26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219379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30251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4764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53047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89489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465462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2370190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104563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2888572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389446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315026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213553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177894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402243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2D68A-3345-4FC5-A594-C0BD8142AEB6}" type="datetimeFigureOut">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ABF26-0543-4641-89CC-92FB13DE8D54}" type="slidenum">
              <a:rPr lang="en-US" smtClean="0"/>
              <a:t>‹#›</a:t>
            </a:fld>
            <a:endParaRPr lang="en-US" dirty="0"/>
          </a:p>
        </p:txBody>
      </p:sp>
    </p:spTree>
    <p:extLst>
      <p:ext uri="{BB962C8B-B14F-4D97-AF65-F5344CB8AC3E}">
        <p14:creationId xmlns:p14="http://schemas.microsoft.com/office/powerpoint/2010/main" val="288677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EABF26-0543-4641-89CC-92FB13DE8D54}" type="slidenum">
              <a:rPr lang="en-US" smtClean="0"/>
              <a:t>‹#›</a:t>
            </a:fld>
            <a:endParaRPr lang="en-US" dirty="0"/>
          </a:p>
        </p:txBody>
      </p:sp>
      <p:sp>
        <p:nvSpPr>
          <p:cNvPr id="5" name="Date Placeholder 4"/>
          <p:cNvSpPr>
            <a:spLocks noGrp="1"/>
          </p:cNvSpPr>
          <p:nvPr>
            <p:ph type="dt" sz="half" idx="10"/>
          </p:nvPr>
        </p:nvSpPr>
        <p:spPr/>
        <p:txBody>
          <a:bodyPr/>
          <a:lstStyle/>
          <a:p>
            <a:fld id="{14C2D68A-3345-4FC5-A594-C0BD8142AEB6}" type="datetimeFigureOut">
              <a:rPr lang="en-US" smtClean="0"/>
              <a:t>6/16/2022</a:t>
            </a:fld>
            <a:endParaRPr lang="en-US" dirty="0"/>
          </a:p>
        </p:txBody>
      </p:sp>
    </p:spTree>
    <p:extLst>
      <p:ext uri="{BB962C8B-B14F-4D97-AF65-F5344CB8AC3E}">
        <p14:creationId xmlns:p14="http://schemas.microsoft.com/office/powerpoint/2010/main" val="1468631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C2D68A-3345-4FC5-A594-C0BD8142AEB6}" type="datetimeFigureOut">
              <a:rPr lang="en-US" smtClean="0"/>
              <a:t>6/16/2022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3EABF26-0543-4641-89CC-92FB13DE8D54}" type="slidenum">
              <a:rPr lang="en-US" smtClean="0"/>
              <a:t>‹#›</a:t>
            </a:fld>
            <a:endParaRPr lang="en-US" dirty="0"/>
          </a:p>
        </p:txBody>
      </p:sp>
    </p:spTree>
    <p:extLst>
      <p:ext uri="{BB962C8B-B14F-4D97-AF65-F5344CB8AC3E}">
        <p14:creationId xmlns:p14="http://schemas.microsoft.com/office/powerpoint/2010/main" val="423406304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biginy.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insuremypath.org/careers-in-insurance/insurance-career-roles/customer-service-careers" TargetMode="External"/><Relationship Id="rId3" Type="http://schemas.openxmlformats.org/officeDocument/2006/relationships/hyperlink" Target="https://www.insuremypath.org/careers-in-insurance/insurance-career-roles/underwriting-careers" TargetMode="External"/><Relationship Id="rId7" Type="http://schemas.openxmlformats.org/officeDocument/2006/relationships/hyperlink" Target="https://www.insuremypath.org/careers-in-insurance/insurance-career-roles/marketing-careers" TargetMode="External"/><Relationship Id="rId2" Type="http://schemas.openxmlformats.org/officeDocument/2006/relationships/hyperlink" Target="https://www.insuremypath.org/careers-in-insurance/insurance-career-roles/actuarial-careers" TargetMode="External"/><Relationship Id="rId1" Type="http://schemas.openxmlformats.org/officeDocument/2006/relationships/slideLayout" Target="../slideLayouts/slideLayout2.xml"/><Relationship Id="rId6" Type="http://schemas.openxmlformats.org/officeDocument/2006/relationships/hyperlink" Target="https://www.insuremypath.org/careers-in-insurance/insurance-career-roles/sales-careers%5C" TargetMode="External"/><Relationship Id="rId5" Type="http://schemas.openxmlformats.org/officeDocument/2006/relationships/hyperlink" Target="https://www.insuremypath.org/careers-in-insurance/insurance-career-roles/data-science-careers" TargetMode="External"/><Relationship Id="rId4" Type="http://schemas.openxmlformats.org/officeDocument/2006/relationships/hyperlink" Target="https://www.insuremypath.org/careers-in-insurance/insurance-career-roles/insurance-claims-careers" TargetMode="External"/><Relationship Id="rId9" Type="http://schemas.openxmlformats.org/officeDocument/2006/relationships/hyperlink" Target="https://www.insuremypath.org/careers-in-insurance/insurance-career-roles/risk-management-career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44C1-016A-41E4-B7EB-1CCF92C3F0E0}"/>
              </a:ext>
            </a:extLst>
          </p:cNvPr>
          <p:cNvSpPr>
            <a:spLocks noGrp="1"/>
          </p:cNvSpPr>
          <p:nvPr>
            <p:ph type="ctrTitle"/>
          </p:nvPr>
        </p:nvSpPr>
        <p:spPr>
          <a:xfrm>
            <a:off x="1486422" y="2540000"/>
            <a:ext cx="6463778" cy="3159342"/>
          </a:xfrm>
        </p:spPr>
        <p:txBody>
          <a:bodyPr>
            <a:noAutofit/>
          </a:bodyPr>
          <a:lstStyle/>
          <a:p>
            <a:r>
              <a:rPr lang="en-US" sz="7200" dirty="0"/>
              <a:t/>
            </a:r>
            <a:br>
              <a:rPr lang="en-US" sz="7200" dirty="0"/>
            </a:br>
            <a:r>
              <a:rPr lang="en-US" sz="4800" dirty="0"/>
              <a:t>Welcome To Insurance</a:t>
            </a:r>
            <a:r>
              <a:rPr lang="en-US" sz="7200" dirty="0"/>
              <a:t/>
            </a:r>
            <a:br>
              <a:rPr lang="en-US" sz="7200" dirty="0"/>
            </a:br>
            <a:r>
              <a:rPr lang="en-US" sz="7200" dirty="0"/>
              <a:t>	</a:t>
            </a:r>
            <a:r>
              <a:rPr lang="en-US" sz="4400" dirty="0"/>
              <a:t>Presented by:</a:t>
            </a:r>
            <a:br>
              <a:rPr lang="en-US" sz="4400" dirty="0"/>
            </a:br>
            <a:r>
              <a:rPr lang="en-US" sz="4400" dirty="0" smtClean="0"/>
              <a:t>Big I NY</a:t>
            </a:r>
            <a:r>
              <a:rPr lang="en-US" sz="4400" dirty="0"/>
              <a:t>	</a:t>
            </a:r>
            <a:r>
              <a:rPr lang="en-US" sz="2000" dirty="0"/>
              <a:t>	</a:t>
            </a:r>
            <a:br>
              <a:rPr lang="en-US" sz="2000" dirty="0"/>
            </a:br>
            <a:r>
              <a:rPr lang="en-US" sz="2000" dirty="0"/>
              <a:t>	</a:t>
            </a:r>
          </a:p>
        </p:txBody>
      </p:sp>
    </p:spTree>
    <p:extLst>
      <p:ext uri="{BB962C8B-B14F-4D97-AF65-F5344CB8AC3E}">
        <p14:creationId xmlns:p14="http://schemas.microsoft.com/office/powerpoint/2010/main" val="2190717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1088-60DC-4488-A9BA-C1C08BE7A96C}"/>
              </a:ext>
            </a:extLst>
          </p:cNvPr>
          <p:cNvSpPr>
            <a:spLocks noGrp="1"/>
          </p:cNvSpPr>
          <p:nvPr>
            <p:ph type="title"/>
          </p:nvPr>
        </p:nvSpPr>
        <p:spPr/>
        <p:txBody>
          <a:bodyPr/>
          <a:lstStyle/>
          <a:p>
            <a:r>
              <a:rPr lang="en-US" dirty="0"/>
              <a:t>What does the Insurance Industry have to offer?</a:t>
            </a:r>
          </a:p>
        </p:txBody>
      </p:sp>
      <p:sp>
        <p:nvSpPr>
          <p:cNvPr id="3" name="Content Placeholder 2">
            <a:extLst>
              <a:ext uri="{FF2B5EF4-FFF2-40B4-BE49-F238E27FC236}">
                <a16:creationId xmlns:a16="http://schemas.microsoft.com/office/drawing/2014/main" id="{59456D5E-B29E-4BD9-BAB0-88FA1BF4FFE3}"/>
              </a:ext>
            </a:extLst>
          </p:cNvPr>
          <p:cNvSpPr>
            <a:spLocks noGrp="1"/>
          </p:cNvSpPr>
          <p:nvPr>
            <p:ph idx="1"/>
          </p:nvPr>
        </p:nvSpPr>
        <p:spPr>
          <a:xfrm>
            <a:off x="838200" y="1825625"/>
            <a:ext cx="10515600" cy="1882775"/>
          </a:xfrm>
        </p:spPr>
        <p:txBody>
          <a:bodyPr>
            <a:normAutofit/>
          </a:bodyPr>
          <a:lstStyle/>
          <a:p>
            <a:r>
              <a:rPr lang="en-US" dirty="0"/>
              <a:t>We cover your assets</a:t>
            </a:r>
          </a:p>
          <a:p>
            <a:pPr lvl="1"/>
            <a:r>
              <a:rPr lang="en-US" dirty="0"/>
              <a:t>We protect our client’s homes, cars, business, etc.</a:t>
            </a:r>
          </a:p>
          <a:p>
            <a:pPr lvl="1"/>
            <a:r>
              <a:rPr lang="en-US" dirty="0"/>
              <a:t>In the event of a loss we indemnify our clients to make them whole again.</a:t>
            </a:r>
          </a:p>
          <a:p>
            <a:pPr lvl="1"/>
            <a:r>
              <a:rPr lang="en-US" dirty="0"/>
              <a:t>Workers Compensation, Liability, Disability Insurance all guard against physical injuries</a:t>
            </a:r>
            <a:r>
              <a:rPr lang="en-US" dirty="0" smtClean="0"/>
              <a:t>.</a:t>
            </a:r>
          </a:p>
          <a:p>
            <a:pPr lvl="1"/>
            <a:r>
              <a:rPr lang="en-US" dirty="0" smtClean="0"/>
              <a:t>We protect what is people value the most!!</a:t>
            </a:r>
            <a:endParaRPr lang="en-US" dirty="0"/>
          </a:p>
          <a:p>
            <a:pPr marL="457200" lvl="1" indent="0">
              <a:buNone/>
            </a:pPr>
            <a:endParaRPr lang="en-US" dirty="0"/>
          </a:p>
          <a:p>
            <a:pPr marL="0" indent="0">
              <a:buNone/>
            </a:pPr>
            <a:endParaRPr lang="en-US" dirty="0"/>
          </a:p>
        </p:txBody>
      </p:sp>
      <p:sp>
        <p:nvSpPr>
          <p:cNvPr id="4" name="AutoShape 2" descr="Image result for protect insurance">
            <a:extLst>
              <a:ext uri="{FF2B5EF4-FFF2-40B4-BE49-F238E27FC236}">
                <a16:creationId xmlns:a16="http://schemas.microsoft.com/office/drawing/2014/main" id="{FCAE06D4-8E2F-4F5E-B275-44876F0DB1DD}"/>
              </a:ext>
            </a:extLst>
          </p:cNvPr>
          <p:cNvSpPr>
            <a:spLocks noChangeAspect="1" noChangeArrowheads="1"/>
          </p:cNvSpPr>
          <p:nvPr/>
        </p:nvSpPr>
        <p:spPr bwMode="auto">
          <a:xfrm>
            <a:off x="5943600" y="406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538F2CE2-ACF9-41F7-9429-F38E258F6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5170" y="3708400"/>
            <a:ext cx="3730625" cy="3411152"/>
          </a:xfrm>
          <a:prstGeom prst="rect">
            <a:avLst/>
          </a:prstGeom>
        </p:spPr>
      </p:pic>
    </p:spTree>
    <p:extLst>
      <p:ext uri="{BB962C8B-B14F-4D97-AF65-F5344CB8AC3E}">
        <p14:creationId xmlns:p14="http://schemas.microsoft.com/office/powerpoint/2010/main" val="127723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1088-60DC-4488-A9BA-C1C08BE7A96C}"/>
              </a:ext>
            </a:extLst>
          </p:cNvPr>
          <p:cNvSpPr>
            <a:spLocks noGrp="1"/>
          </p:cNvSpPr>
          <p:nvPr>
            <p:ph type="title"/>
          </p:nvPr>
        </p:nvSpPr>
        <p:spPr/>
        <p:txBody>
          <a:bodyPr>
            <a:normAutofit fontScale="90000"/>
          </a:bodyPr>
          <a:lstStyle/>
          <a:p>
            <a:r>
              <a:rPr lang="en-US" sz="4000" dirty="0"/>
              <a:t>Where can you study Insurance/Risk Management?</a:t>
            </a:r>
            <a:r>
              <a:rPr lang="en-US" dirty="0"/>
              <a:t/>
            </a:r>
            <a:br>
              <a:rPr lang="en-US" dirty="0"/>
            </a:br>
            <a:endParaRPr lang="en-US" dirty="0"/>
          </a:p>
        </p:txBody>
      </p:sp>
      <p:sp>
        <p:nvSpPr>
          <p:cNvPr id="3" name="Content Placeholder 2">
            <a:extLst>
              <a:ext uri="{FF2B5EF4-FFF2-40B4-BE49-F238E27FC236}">
                <a16:creationId xmlns:a16="http://schemas.microsoft.com/office/drawing/2014/main" id="{59456D5E-B29E-4BD9-BAB0-88FA1BF4FFE3}"/>
              </a:ext>
            </a:extLst>
          </p:cNvPr>
          <p:cNvSpPr>
            <a:spLocks noGrp="1"/>
          </p:cNvSpPr>
          <p:nvPr>
            <p:ph idx="1"/>
          </p:nvPr>
        </p:nvSpPr>
        <p:spPr>
          <a:xfrm>
            <a:off x="457200" y="1825625"/>
            <a:ext cx="10896600" cy="4422775"/>
          </a:xfrm>
        </p:spPr>
        <p:txBody>
          <a:bodyPr>
            <a:normAutofit/>
          </a:bodyPr>
          <a:lstStyle/>
          <a:p>
            <a:pPr marL="457200" lvl="1" indent="0">
              <a:buNone/>
            </a:pPr>
            <a:endParaRPr lang="en-US" dirty="0"/>
          </a:p>
          <a:p>
            <a:pPr lvl="1"/>
            <a:r>
              <a:rPr lang="en-US" b="1" dirty="0"/>
              <a:t>St. John’s University-The Peter J. Tobin College of Business</a:t>
            </a:r>
          </a:p>
          <a:p>
            <a:pPr lvl="1"/>
            <a:r>
              <a:rPr lang="en-US" b="1" dirty="0"/>
              <a:t>SUNY Oswego</a:t>
            </a:r>
          </a:p>
          <a:p>
            <a:pPr lvl="1"/>
            <a:r>
              <a:rPr lang="en-US" b="1" dirty="0"/>
              <a:t>Utica </a:t>
            </a:r>
            <a:r>
              <a:rPr lang="en-US" b="1" dirty="0" smtClean="0"/>
              <a:t>University</a:t>
            </a:r>
          </a:p>
          <a:p>
            <a:pPr lvl="1"/>
            <a:r>
              <a:rPr lang="en-US" b="1" dirty="0" err="1" smtClean="0"/>
              <a:t>LeMoyne</a:t>
            </a:r>
            <a:endParaRPr lang="en-US" b="1" dirty="0"/>
          </a:p>
          <a:p>
            <a:pPr lvl="1"/>
            <a:r>
              <a:rPr lang="en-US" b="1" dirty="0"/>
              <a:t>Saint Joseph’s College &amp; SUNY Binghamton-Actuarial Science Degree</a:t>
            </a:r>
          </a:p>
          <a:p>
            <a:pPr lvl="1"/>
            <a:r>
              <a:rPr lang="en-US" b="1" dirty="0" smtClean="0"/>
              <a:t>SUNY </a:t>
            </a:r>
            <a:r>
              <a:rPr lang="en-US" b="1" dirty="0"/>
              <a:t>Stony Brook </a:t>
            </a:r>
            <a:r>
              <a:rPr lang="en-US" b="1" dirty="0" smtClean="0"/>
              <a:t>University</a:t>
            </a:r>
          </a:p>
          <a:p>
            <a:pPr lvl="1"/>
            <a:r>
              <a:rPr lang="en-US" b="1" dirty="0" smtClean="0"/>
              <a:t>And many other colleges and universities</a:t>
            </a:r>
            <a:endParaRPr lang="en-US" b="1" dirty="0"/>
          </a:p>
          <a:p>
            <a:pPr lvl="1"/>
            <a:endParaRPr lang="en-US" b="1" dirty="0"/>
          </a:p>
          <a:p>
            <a:pPr lvl="1"/>
            <a:r>
              <a:rPr lang="en-US" b="1" dirty="0"/>
              <a:t>You may also get your license right out of high school. No college degree needed!</a:t>
            </a:r>
          </a:p>
          <a:p>
            <a:pPr lvl="2"/>
            <a:r>
              <a:rPr lang="en-US" b="1" dirty="0"/>
              <a:t>Pohs Institute </a:t>
            </a:r>
          </a:p>
          <a:p>
            <a:pPr lvl="2"/>
            <a:r>
              <a:rPr lang="en-US" b="1" dirty="0"/>
              <a:t>Insurance Licensing Institute</a:t>
            </a:r>
          </a:p>
          <a:p>
            <a:pPr lvl="2"/>
            <a:endParaRPr lang="en-US" dirty="0"/>
          </a:p>
          <a:p>
            <a:pPr marL="0" indent="0">
              <a:buNone/>
            </a:pPr>
            <a:endParaRPr lang="en-US" dirty="0"/>
          </a:p>
        </p:txBody>
      </p:sp>
      <p:sp>
        <p:nvSpPr>
          <p:cNvPr id="4" name="AutoShape 2" descr="Image result for protect insurance">
            <a:extLst>
              <a:ext uri="{FF2B5EF4-FFF2-40B4-BE49-F238E27FC236}">
                <a16:creationId xmlns:a16="http://schemas.microsoft.com/office/drawing/2014/main" id="{FCAE06D4-8E2F-4F5E-B275-44876F0DB1DD}"/>
              </a:ext>
            </a:extLst>
          </p:cNvPr>
          <p:cNvSpPr>
            <a:spLocks noChangeAspect="1" noChangeArrowheads="1"/>
          </p:cNvSpPr>
          <p:nvPr/>
        </p:nvSpPr>
        <p:spPr bwMode="auto">
          <a:xfrm>
            <a:off x="5943600" y="4064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8668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r>
              <a:rPr lang="en-US" dirty="0"/>
              <a:t>Insurance Basics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p:txBody>
          <a:bodyPr/>
          <a:lstStyle/>
          <a:p>
            <a:r>
              <a:rPr lang="en-US" dirty="0"/>
              <a:t>How insurance works- It is a contract that transfers the risk of financial loss from an individual to an insurance company. The company collects small amounts of money from its clients and pools that money together to pay for losses.</a:t>
            </a:r>
          </a:p>
          <a:p>
            <a:r>
              <a:rPr lang="en-US" dirty="0"/>
              <a:t>Companies use the law of large numbers to estimate the losses. For example, an actuary looks at losses that have occurred in the past and predicts in the future 2 out of 100 policyholders will have a claim.</a:t>
            </a:r>
          </a:p>
          <a:p>
            <a:r>
              <a:rPr lang="en-US" dirty="0"/>
              <a:t>As the number of policyholders increases, the more confident the insurance company is its prediction will prove true.</a:t>
            </a:r>
          </a:p>
          <a:p>
            <a:r>
              <a:rPr lang="en-US" dirty="0"/>
              <a:t>Divided into 2 major categories: Property &amp; Casualty and Life &amp; Health.</a:t>
            </a:r>
          </a:p>
          <a:p>
            <a:pPr marL="457200" lvl="1" indent="0">
              <a:buNone/>
            </a:pPr>
            <a:endParaRPr lang="en-US" dirty="0"/>
          </a:p>
        </p:txBody>
      </p:sp>
    </p:spTree>
    <p:extLst>
      <p:ext uri="{BB962C8B-B14F-4D97-AF65-F5344CB8AC3E}">
        <p14:creationId xmlns:p14="http://schemas.microsoft.com/office/powerpoint/2010/main" val="3981921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r>
              <a:rPr lang="en-US" dirty="0"/>
              <a:t>Insurance Basics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p:txBody>
          <a:bodyPr/>
          <a:lstStyle/>
          <a:p>
            <a:r>
              <a:rPr lang="en-US" dirty="0"/>
              <a:t>What is an insurance policy?</a:t>
            </a:r>
          </a:p>
          <a:p>
            <a:pPr lvl="1"/>
            <a:r>
              <a:rPr lang="en-US" dirty="0"/>
              <a:t>A contract between the insured (you) and carrier (insurance company) stating if a listed peril arises, the carrier will indemnify the insured in exchange for payment of the premium.</a:t>
            </a:r>
          </a:p>
          <a:p>
            <a:pPr lvl="1"/>
            <a:r>
              <a:rPr lang="en-US" dirty="0"/>
              <a:t>Examples of perils are fire, wind, hail, flood, water damage, theft, </a:t>
            </a:r>
            <a:r>
              <a:rPr lang="en-US" dirty="0" err="1"/>
              <a:t>etc</a:t>
            </a:r>
            <a:r>
              <a:rPr lang="en-US" dirty="0"/>
              <a:t>…</a:t>
            </a:r>
          </a:p>
        </p:txBody>
      </p:sp>
      <p:pic>
        <p:nvPicPr>
          <p:cNvPr id="5" name="Picture 4">
            <a:extLst>
              <a:ext uri="{FF2B5EF4-FFF2-40B4-BE49-F238E27FC236}">
                <a16:creationId xmlns:a16="http://schemas.microsoft.com/office/drawing/2014/main" id="{60C5639C-D885-4B82-AC65-797360002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399" y="4012075"/>
            <a:ext cx="4327525" cy="2529073"/>
          </a:xfrm>
          <a:prstGeom prst="rect">
            <a:avLst/>
          </a:prstGeom>
        </p:spPr>
      </p:pic>
    </p:spTree>
    <p:extLst>
      <p:ext uri="{BB962C8B-B14F-4D97-AF65-F5344CB8AC3E}">
        <p14:creationId xmlns:p14="http://schemas.microsoft.com/office/powerpoint/2010/main" val="3972077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r>
              <a:rPr lang="en-US" dirty="0"/>
              <a:t>Insurance Basics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p:txBody>
          <a:bodyPr>
            <a:normAutofit/>
          </a:bodyPr>
          <a:lstStyle/>
          <a:p>
            <a:endParaRPr lang="en-US" dirty="0"/>
          </a:p>
          <a:p>
            <a:r>
              <a:rPr lang="en-US" dirty="0"/>
              <a:t>Why is insurance important?</a:t>
            </a:r>
          </a:p>
          <a:p>
            <a:pPr lvl="1"/>
            <a:r>
              <a:rPr lang="en-US" dirty="0"/>
              <a:t>Protect your assets</a:t>
            </a:r>
          </a:p>
          <a:p>
            <a:pPr lvl="1"/>
            <a:r>
              <a:rPr lang="en-US" dirty="0"/>
              <a:t>Transfer risk (paying a carrier to take on the risk of a loss)</a:t>
            </a:r>
          </a:p>
          <a:p>
            <a:pPr lvl="1"/>
            <a:r>
              <a:rPr lang="en-US" dirty="0"/>
              <a:t>Without insurance there would be no car loans or home/business mortgages.</a:t>
            </a:r>
          </a:p>
          <a:p>
            <a:pPr lvl="1"/>
            <a:r>
              <a:rPr lang="en-US" dirty="0"/>
              <a:t>Work place injuries are covered by Workers Compensation.</a:t>
            </a:r>
          </a:p>
          <a:p>
            <a:pPr marL="0" indent="0">
              <a:buNone/>
            </a:pP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620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r>
              <a:rPr lang="en-US" dirty="0"/>
              <a:t>Insurance Basics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p:txBody>
          <a:bodyPr>
            <a:normAutofit/>
          </a:bodyPr>
          <a:lstStyle/>
          <a:p>
            <a:endParaRPr lang="en-US" dirty="0"/>
          </a:p>
          <a:p>
            <a:r>
              <a:rPr lang="en-US" dirty="0"/>
              <a:t> Homeowners </a:t>
            </a:r>
          </a:p>
          <a:p>
            <a:pPr lvl="1"/>
            <a:r>
              <a:rPr lang="en-US" dirty="0"/>
              <a:t>Covers the main structure</a:t>
            </a:r>
          </a:p>
          <a:p>
            <a:pPr lvl="1"/>
            <a:r>
              <a:rPr lang="en-US" dirty="0"/>
              <a:t>Additional structures</a:t>
            </a:r>
          </a:p>
          <a:p>
            <a:pPr lvl="1"/>
            <a:r>
              <a:rPr lang="en-US" dirty="0"/>
              <a:t>Contents</a:t>
            </a:r>
          </a:p>
          <a:p>
            <a:pPr lvl="1"/>
            <a:r>
              <a:rPr lang="en-US" dirty="0"/>
              <a:t>Liability</a:t>
            </a:r>
          </a:p>
          <a:p>
            <a:pPr lvl="1"/>
            <a:r>
              <a:rPr lang="en-US" dirty="0"/>
              <a:t>Additional expenses</a:t>
            </a:r>
          </a:p>
          <a:p>
            <a:pPr lvl="1"/>
            <a:endParaRPr lang="en-US" dirty="0"/>
          </a:p>
          <a:p>
            <a:pPr lvl="1"/>
            <a:endParaRPr lang="en-US" dirty="0"/>
          </a:p>
        </p:txBody>
      </p:sp>
      <p:pic>
        <p:nvPicPr>
          <p:cNvPr id="5" name="Picture 4">
            <a:extLst>
              <a:ext uri="{FF2B5EF4-FFF2-40B4-BE49-F238E27FC236}">
                <a16:creationId xmlns:a16="http://schemas.microsoft.com/office/drawing/2014/main" id="{8C82C3C4-2E2C-4B8C-A8A1-D26103053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2160589"/>
            <a:ext cx="5298522" cy="2908300"/>
          </a:xfrm>
          <a:prstGeom prst="rect">
            <a:avLst/>
          </a:prstGeom>
        </p:spPr>
      </p:pic>
    </p:spTree>
    <p:extLst>
      <p:ext uri="{BB962C8B-B14F-4D97-AF65-F5344CB8AC3E}">
        <p14:creationId xmlns:p14="http://schemas.microsoft.com/office/powerpoint/2010/main" val="3246841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a:xfrm>
            <a:off x="220134" y="266700"/>
            <a:ext cx="8596668" cy="1320800"/>
          </a:xfrm>
        </p:spPr>
        <p:txBody>
          <a:bodyPr/>
          <a:lstStyle/>
          <a:p>
            <a:r>
              <a:rPr lang="en-US" sz="4400" dirty="0"/>
              <a:t>Insurance</a:t>
            </a:r>
            <a:r>
              <a:rPr lang="en-US" dirty="0"/>
              <a:t> Basics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a:xfrm>
            <a:off x="220134" y="1322389"/>
            <a:ext cx="9723966" cy="3732211"/>
          </a:xfrm>
        </p:spPr>
        <p:txBody>
          <a:bodyPr>
            <a:normAutofit/>
          </a:bodyPr>
          <a:lstStyle/>
          <a:p>
            <a:endParaRPr lang="en-US" dirty="0"/>
          </a:p>
          <a:p>
            <a:r>
              <a:rPr lang="en-US" dirty="0"/>
              <a:t> Automobile (required by NY State)</a:t>
            </a:r>
          </a:p>
          <a:p>
            <a:pPr lvl="1"/>
            <a:r>
              <a:rPr lang="en-US" dirty="0"/>
              <a:t>Liability (state minimums $25,000/$50,000)</a:t>
            </a:r>
          </a:p>
          <a:p>
            <a:pPr lvl="1"/>
            <a:r>
              <a:rPr lang="en-US" dirty="0"/>
              <a:t>Uninsured/Underinsured Motorist Coverage – covers you if other party has no insurance or not enough insurance.</a:t>
            </a:r>
          </a:p>
          <a:p>
            <a:pPr lvl="1"/>
            <a:r>
              <a:rPr lang="en-US" dirty="0"/>
              <a:t>Physical Damage (Comprehensive &amp; Collision)</a:t>
            </a:r>
          </a:p>
          <a:p>
            <a:pPr lvl="1"/>
            <a:endParaRPr lang="en-US" dirty="0"/>
          </a:p>
          <a:p>
            <a:pPr lvl="1"/>
            <a:endParaRPr lang="en-US" dirty="0"/>
          </a:p>
          <a:p>
            <a:pPr marL="457200" lvl="1" indent="0">
              <a:buNone/>
            </a:pPr>
            <a:r>
              <a:rPr lang="en-US" b="1" i="1" dirty="0">
                <a:solidFill>
                  <a:schemeClr val="accent1"/>
                </a:solidFill>
              </a:rPr>
              <a:t>What else can we insure?</a:t>
            </a:r>
          </a:p>
          <a:p>
            <a:pPr marL="457200" lvl="1" indent="0">
              <a:buNone/>
            </a:pPr>
            <a:endParaRPr lang="en-US" dirty="0"/>
          </a:p>
        </p:txBody>
      </p:sp>
      <p:pic>
        <p:nvPicPr>
          <p:cNvPr id="5" name="Picture 4">
            <a:extLst>
              <a:ext uri="{FF2B5EF4-FFF2-40B4-BE49-F238E27FC236}">
                <a16:creationId xmlns:a16="http://schemas.microsoft.com/office/drawing/2014/main" id="{AEC5989A-9AEA-45E8-8488-F109A5FCC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581" y="3276600"/>
            <a:ext cx="5147285" cy="3429000"/>
          </a:xfrm>
          <a:prstGeom prst="rect">
            <a:avLst/>
          </a:prstGeom>
        </p:spPr>
      </p:pic>
    </p:spTree>
    <p:extLst>
      <p:ext uri="{BB962C8B-B14F-4D97-AF65-F5344CB8AC3E}">
        <p14:creationId xmlns:p14="http://schemas.microsoft.com/office/powerpoint/2010/main" val="48414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r>
              <a:rPr lang="en-US" dirty="0"/>
              <a:t>Interesting Insurance Policies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a:xfrm>
            <a:off x="723900" y="1482725"/>
            <a:ext cx="10515600" cy="4351338"/>
          </a:xfrm>
        </p:spPr>
        <p:txBody>
          <a:bodyPr>
            <a:normAutofit/>
          </a:bodyPr>
          <a:lstStyle/>
          <a:p>
            <a:endParaRPr lang="en-US" dirty="0"/>
          </a:p>
          <a:p>
            <a:r>
              <a:rPr lang="en-US" dirty="0"/>
              <a:t>Jennifer Lopez’s butt</a:t>
            </a:r>
          </a:p>
          <a:p>
            <a:pPr lvl="1"/>
            <a:r>
              <a:rPr lang="en-US" dirty="0"/>
              <a:t>Insured for $27,000,000</a:t>
            </a:r>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p:txBody>
      </p:sp>
      <p:pic>
        <p:nvPicPr>
          <p:cNvPr id="8" name="Picture 7">
            <a:extLst>
              <a:ext uri="{FF2B5EF4-FFF2-40B4-BE49-F238E27FC236}">
                <a16:creationId xmlns:a16="http://schemas.microsoft.com/office/drawing/2014/main" id="{C4615F33-9D83-468E-90F7-964615067A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406" y="1358900"/>
            <a:ext cx="3664744" cy="4343400"/>
          </a:xfrm>
          <a:prstGeom prst="rect">
            <a:avLst/>
          </a:prstGeom>
        </p:spPr>
      </p:pic>
    </p:spTree>
    <p:extLst>
      <p:ext uri="{BB962C8B-B14F-4D97-AF65-F5344CB8AC3E}">
        <p14:creationId xmlns:p14="http://schemas.microsoft.com/office/powerpoint/2010/main" val="299416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r>
              <a:rPr lang="en-US" dirty="0"/>
              <a:t>Interesting Insurance Policies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a:xfrm>
            <a:off x="723900" y="1482725"/>
            <a:ext cx="10515600" cy="4351338"/>
          </a:xfrm>
        </p:spPr>
        <p:txBody>
          <a:bodyPr>
            <a:normAutofit/>
          </a:bodyPr>
          <a:lstStyle/>
          <a:p>
            <a:endParaRPr lang="en-US" dirty="0"/>
          </a:p>
          <a:p>
            <a:r>
              <a:rPr lang="en-US" dirty="0"/>
              <a:t>Gene Simmons, the bassist for the rock band, KISS, </a:t>
            </a:r>
          </a:p>
          <a:p>
            <a:pPr marL="0" indent="0">
              <a:buNone/>
            </a:pPr>
            <a:r>
              <a:rPr lang="en-US" dirty="0"/>
              <a:t>insured his tongue for $1,000,000.</a:t>
            </a:r>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p:txBody>
      </p:sp>
      <p:pic>
        <p:nvPicPr>
          <p:cNvPr id="1026" name="Picture 2" descr="Image result for gene simmons tongue">
            <a:extLst>
              <a:ext uri="{FF2B5EF4-FFF2-40B4-BE49-F238E27FC236}">
                <a16:creationId xmlns:a16="http://schemas.microsoft.com/office/drawing/2014/main" id="{19B9C907-59FA-4336-896F-F0917FB40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5326" y="741362"/>
            <a:ext cx="3328440" cy="537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767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r>
              <a:rPr lang="en-US" dirty="0"/>
              <a:t>Interesting Insurance Policies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a:xfrm>
            <a:off x="723900" y="1482725"/>
            <a:ext cx="10515600" cy="4351338"/>
          </a:xfrm>
        </p:spPr>
        <p:txBody>
          <a:bodyPr>
            <a:normAutofit/>
          </a:bodyPr>
          <a:lstStyle/>
          <a:p>
            <a:endParaRPr lang="en-US" dirty="0"/>
          </a:p>
          <a:p>
            <a:r>
              <a:rPr lang="en-US" dirty="0"/>
              <a:t>David Beckham career</a:t>
            </a:r>
          </a:p>
          <a:p>
            <a:pPr lvl="1"/>
            <a:r>
              <a:rPr lang="en-US" dirty="0"/>
              <a:t>Insured for $195,000,000 </a:t>
            </a:r>
          </a:p>
          <a:p>
            <a:pPr marL="457200" lvl="1" indent="0">
              <a:buNone/>
            </a:pPr>
            <a:r>
              <a:rPr lang="en-US" dirty="0"/>
              <a:t>in the event of a career ending injury</a:t>
            </a:r>
          </a:p>
          <a:p>
            <a:pPr marL="457200" lvl="1" indent="0">
              <a:buNone/>
            </a:pPr>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4CAD481A-0434-4E07-BFC2-2861A9A745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601" y="634901"/>
            <a:ext cx="3101974" cy="5034062"/>
          </a:xfrm>
          <a:prstGeom prst="rect">
            <a:avLst/>
          </a:prstGeom>
        </p:spPr>
      </p:pic>
    </p:spTree>
    <p:extLst>
      <p:ext uri="{BB962C8B-B14F-4D97-AF65-F5344CB8AC3E}">
        <p14:creationId xmlns:p14="http://schemas.microsoft.com/office/powerpoint/2010/main" val="427655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044C1-016A-41E4-B7EB-1CCF92C3F0E0}"/>
              </a:ext>
            </a:extLst>
          </p:cNvPr>
          <p:cNvSpPr>
            <a:spLocks noGrp="1"/>
          </p:cNvSpPr>
          <p:nvPr>
            <p:ph type="ctrTitle"/>
          </p:nvPr>
        </p:nvSpPr>
        <p:spPr>
          <a:xfrm>
            <a:off x="438150" y="584993"/>
            <a:ext cx="7054850" cy="922337"/>
          </a:xfrm>
        </p:spPr>
        <p:txBody>
          <a:bodyPr>
            <a:noAutofit/>
          </a:bodyPr>
          <a:lstStyle/>
          <a:p>
            <a:pPr algn="ctr"/>
            <a:r>
              <a:rPr lang="en-US" sz="6000" dirty="0"/>
              <a:t>Insurance Is Fun!</a:t>
            </a:r>
          </a:p>
        </p:txBody>
      </p:sp>
      <p:sp>
        <p:nvSpPr>
          <p:cNvPr id="3" name="TextBox 2">
            <a:extLst>
              <a:ext uri="{FF2B5EF4-FFF2-40B4-BE49-F238E27FC236}">
                <a16:creationId xmlns:a16="http://schemas.microsoft.com/office/drawing/2014/main" id="{55E39CA7-E236-4254-BB98-B660EB874C5B}"/>
              </a:ext>
            </a:extLst>
          </p:cNvPr>
          <p:cNvSpPr txBox="1"/>
          <p:nvPr/>
        </p:nvSpPr>
        <p:spPr>
          <a:xfrm>
            <a:off x="114300" y="1930400"/>
            <a:ext cx="10985500" cy="1754326"/>
          </a:xfrm>
          <a:prstGeom prst="rect">
            <a:avLst/>
          </a:prstGeom>
          <a:noFill/>
        </p:spPr>
        <p:txBody>
          <a:bodyPr wrap="square" rtlCol="0">
            <a:spAutoFit/>
          </a:bodyPr>
          <a:lstStyle/>
          <a:p>
            <a:r>
              <a:rPr lang="en-US" dirty="0" smtClean="0"/>
              <a:t>-Insurance can be found in any community, business or family</a:t>
            </a:r>
            <a:endParaRPr lang="en-US" dirty="0"/>
          </a:p>
          <a:p>
            <a:endParaRPr lang="en-US" dirty="0"/>
          </a:p>
          <a:p>
            <a:r>
              <a:rPr lang="en-US" dirty="0"/>
              <a:t>-Not many people in other fields can say they truly make a difference in people’s lives when it matters most.</a:t>
            </a:r>
          </a:p>
          <a:p>
            <a:endParaRPr lang="en-US" dirty="0"/>
          </a:p>
          <a:p>
            <a:r>
              <a:rPr lang="en-US" dirty="0"/>
              <a:t>-The industry is always evolving so you are continuing to learn.</a:t>
            </a:r>
          </a:p>
        </p:txBody>
      </p:sp>
      <p:pic>
        <p:nvPicPr>
          <p:cNvPr id="5" name="Picture 4">
            <a:extLst>
              <a:ext uri="{FF2B5EF4-FFF2-40B4-BE49-F238E27FC236}">
                <a16:creationId xmlns:a16="http://schemas.microsoft.com/office/drawing/2014/main" id="{AFB8179F-B12C-48BA-89E3-29710782D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54" y="3925083"/>
            <a:ext cx="4164170" cy="2774771"/>
          </a:xfrm>
          <a:prstGeom prst="rect">
            <a:avLst/>
          </a:prstGeom>
        </p:spPr>
      </p:pic>
      <p:pic>
        <p:nvPicPr>
          <p:cNvPr id="9" name="Picture 8">
            <a:extLst>
              <a:ext uri="{FF2B5EF4-FFF2-40B4-BE49-F238E27FC236}">
                <a16:creationId xmlns:a16="http://schemas.microsoft.com/office/drawing/2014/main" id="{7105424E-2F56-4D58-BE62-EA2A3DA6E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900" y="3891158"/>
            <a:ext cx="4316476" cy="2870625"/>
          </a:xfrm>
          <a:prstGeom prst="rect">
            <a:avLst/>
          </a:prstGeom>
        </p:spPr>
      </p:pic>
      <p:pic>
        <p:nvPicPr>
          <p:cNvPr id="10" name="Picture 9">
            <a:extLst>
              <a:ext uri="{FF2B5EF4-FFF2-40B4-BE49-F238E27FC236}">
                <a16:creationId xmlns:a16="http://schemas.microsoft.com/office/drawing/2014/main" id="{E1C1D96F-A039-4247-8093-5049F7E0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851" y="294853"/>
            <a:ext cx="3289300" cy="2094755"/>
          </a:xfrm>
          <a:prstGeom prst="rect">
            <a:avLst/>
          </a:prstGeom>
        </p:spPr>
      </p:pic>
    </p:spTree>
    <p:extLst>
      <p:ext uri="{BB962C8B-B14F-4D97-AF65-F5344CB8AC3E}">
        <p14:creationId xmlns:p14="http://schemas.microsoft.com/office/powerpoint/2010/main" val="2502309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pPr algn="ctr"/>
            <a:r>
              <a:rPr lang="en-US" dirty="0"/>
              <a:t>How Does Insurance Affect You?</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a:xfrm>
            <a:off x="723900" y="1482725"/>
            <a:ext cx="10515600" cy="4351338"/>
          </a:xfrm>
        </p:spPr>
        <p:txBody>
          <a:bodyPr>
            <a:normAutofit/>
          </a:bodyPr>
          <a:lstStyle/>
          <a:p>
            <a:r>
              <a:rPr lang="en-US" dirty="0"/>
              <a:t>Purchasing your first car. You will need your own car insurance policy.</a:t>
            </a:r>
          </a:p>
          <a:p>
            <a:r>
              <a:rPr lang="en-US" dirty="0"/>
              <a:t>Renting an apartment you will need renters insurance. Covers your personal property in the apartment and liability.</a:t>
            </a:r>
          </a:p>
          <a:p>
            <a:r>
              <a:rPr lang="en-US" dirty="0"/>
              <a:t>Purchasing your first home. You will need homeowners and flood insurance. </a:t>
            </a:r>
          </a:p>
          <a:p>
            <a:r>
              <a:rPr lang="en-US" dirty="0"/>
              <a:t>Starting your own business. Some risks include the loss of property, liability to others, or loss of income when a loss occurs.</a:t>
            </a:r>
          </a:p>
          <a:p>
            <a:pPr lvl="1"/>
            <a:endParaRPr lang="en-US" dirty="0"/>
          </a:p>
          <a:p>
            <a:pPr lvl="1"/>
            <a:endParaRPr lang="en-US" dirty="0"/>
          </a:p>
        </p:txBody>
      </p:sp>
      <p:pic>
        <p:nvPicPr>
          <p:cNvPr id="6" name="Picture 5">
            <a:extLst>
              <a:ext uri="{FF2B5EF4-FFF2-40B4-BE49-F238E27FC236}">
                <a16:creationId xmlns:a16="http://schemas.microsoft.com/office/drawing/2014/main" id="{55184B8A-EAB6-46F7-A41F-8CE85E6FF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200" y="3958183"/>
            <a:ext cx="3886200" cy="2163217"/>
          </a:xfrm>
          <a:prstGeom prst="rect">
            <a:avLst/>
          </a:prstGeom>
        </p:spPr>
      </p:pic>
    </p:spTree>
    <p:extLst>
      <p:ext uri="{BB962C8B-B14F-4D97-AF65-F5344CB8AC3E}">
        <p14:creationId xmlns:p14="http://schemas.microsoft.com/office/powerpoint/2010/main" val="357029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CF0BC-ADDD-40CE-B853-EDC062A6C1E4}"/>
              </a:ext>
            </a:extLst>
          </p:cNvPr>
          <p:cNvSpPr>
            <a:spLocks noGrp="1"/>
          </p:cNvSpPr>
          <p:nvPr>
            <p:ph type="title"/>
          </p:nvPr>
        </p:nvSpPr>
        <p:spPr/>
        <p:txBody>
          <a:bodyPr/>
          <a:lstStyle/>
          <a:p>
            <a:pPr algn="ctr"/>
            <a:r>
              <a:rPr lang="en-US" dirty="0"/>
              <a:t>Interesting Insurance Policies</a:t>
            </a:r>
          </a:p>
        </p:txBody>
      </p:sp>
      <p:sp>
        <p:nvSpPr>
          <p:cNvPr id="3" name="Content Placeholder 2">
            <a:extLst>
              <a:ext uri="{FF2B5EF4-FFF2-40B4-BE49-F238E27FC236}">
                <a16:creationId xmlns:a16="http://schemas.microsoft.com/office/drawing/2014/main" id="{BC93F975-7E7C-40B6-B877-012CCD68CF34}"/>
              </a:ext>
            </a:extLst>
          </p:cNvPr>
          <p:cNvSpPr>
            <a:spLocks noGrp="1"/>
          </p:cNvSpPr>
          <p:nvPr>
            <p:ph idx="1"/>
          </p:nvPr>
        </p:nvSpPr>
        <p:spPr>
          <a:xfrm>
            <a:off x="-88900" y="1308100"/>
            <a:ext cx="11328400" cy="4525963"/>
          </a:xfrm>
        </p:spPr>
        <p:txBody>
          <a:bodyPr>
            <a:normAutofit/>
          </a:bodyPr>
          <a:lstStyle/>
          <a:p>
            <a:pPr lvl="1">
              <a:buFont typeface="Wingdings" panose="05000000000000000000" pitchFamily="2" charset="2"/>
              <a:buChar char="Ø"/>
            </a:pPr>
            <a:r>
              <a:rPr lang="en-US" b="1" dirty="0"/>
              <a:t>Cyber Insurance- </a:t>
            </a:r>
            <a:r>
              <a:rPr lang="en-US" dirty="0"/>
              <a:t>covers your business’ liability for a data breach involving sensitive customer information, such as Social Security numbers.</a:t>
            </a:r>
          </a:p>
          <a:p>
            <a:pPr marL="457200" lvl="1" indent="0">
              <a:buNone/>
            </a:pPr>
            <a:r>
              <a:rPr lang="en-US" b="1" dirty="0"/>
              <a:t>	</a:t>
            </a:r>
          </a:p>
          <a:p>
            <a:pPr lvl="1">
              <a:buFont typeface="Wingdings" panose="05000000000000000000" pitchFamily="2" charset="2"/>
              <a:buChar char="Ø"/>
            </a:pPr>
            <a:r>
              <a:rPr lang="en-US" b="1" dirty="0"/>
              <a:t>Pet Insurance- </a:t>
            </a:r>
            <a:r>
              <a:rPr lang="en-US" dirty="0"/>
              <a:t>healthcare policy for your pet that reimburses you for certain medical expenses. </a:t>
            </a:r>
          </a:p>
          <a:p>
            <a:pPr marL="457200" lvl="1" indent="0">
              <a:buNone/>
            </a:pPr>
            <a:endParaRPr lang="en-US" b="1" dirty="0"/>
          </a:p>
          <a:p>
            <a:pPr lvl="1">
              <a:buFont typeface="Wingdings" panose="05000000000000000000" pitchFamily="2" charset="2"/>
              <a:buChar char="Ø"/>
            </a:pPr>
            <a:r>
              <a:rPr lang="en-US" b="1" dirty="0"/>
              <a:t>Key Person Life Insurance- </a:t>
            </a:r>
            <a:r>
              <a:rPr lang="en-US" dirty="0"/>
              <a:t>life insurance on the key person in a business. If that person unexpectedly dies, the business receives the insurance payout.</a:t>
            </a:r>
          </a:p>
          <a:p>
            <a:pPr marL="457200" lvl="1" indent="0">
              <a:buNone/>
            </a:pPr>
            <a:endParaRPr lang="en-US" dirty="0"/>
          </a:p>
          <a:p>
            <a:pPr marL="457200" lvl="1" indent="0">
              <a:buNone/>
            </a:pPr>
            <a:endParaRPr lang="en-US" dirty="0"/>
          </a:p>
          <a:p>
            <a:pPr lvl="1"/>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46C45224-BEE4-461A-B0B0-BABCB8A14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64" y="3951288"/>
            <a:ext cx="3695702" cy="2769313"/>
          </a:xfrm>
          <a:prstGeom prst="rect">
            <a:avLst/>
          </a:prstGeom>
        </p:spPr>
      </p:pic>
      <p:pic>
        <p:nvPicPr>
          <p:cNvPr id="7" name="Picture 6">
            <a:extLst>
              <a:ext uri="{FF2B5EF4-FFF2-40B4-BE49-F238E27FC236}">
                <a16:creationId xmlns:a16="http://schemas.microsoft.com/office/drawing/2014/main" id="{2B2D971E-A1F4-4762-B03B-B72088D8F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1336" y="3935413"/>
            <a:ext cx="3695700" cy="2771775"/>
          </a:xfrm>
          <a:prstGeom prst="rect">
            <a:avLst/>
          </a:prstGeom>
        </p:spPr>
      </p:pic>
    </p:spTree>
    <p:extLst>
      <p:ext uri="{BB962C8B-B14F-4D97-AF65-F5344CB8AC3E}">
        <p14:creationId xmlns:p14="http://schemas.microsoft.com/office/powerpoint/2010/main" val="4267199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learn more?</a:t>
            </a:r>
            <a:endParaRPr lang="en-US" dirty="0"/>
          </a:p>
        </p:txBody>
      </p:sp>
      <p:sp>
        <p:nvSpPr>
          <p:cNvPr id="3" name="Content Placeholder 2"/>
          <p:cNvSpPr>
            <a:spLocks noGrp="1"/>
          </p:cNvSpPr>
          <p:nvPr>
            <p:ph idx="1"/>
          </p:nvPr>
        </p:nvSpPr>
        <p:spPr/>
        <p:txBody>
          <a:bodyPr/>
          <a:lstStyle/>
          <a:p>
            <a:r>
              <a:rPr lang="en-US" dirty="0" smtClean="0"/>
              <a:t>Check out: </a:t>
            </a:r>
          </a:p>
          <a:p>
            <a:endParaRPr lang="en-US" dirty="0"/>
          </a:p>
          <a:p>
            <a:r>
              <a:rPr lang="en-US" dirty="0"/>
              <a:t>https://www.insuremycareer.com/</a:t>
            </a:r>
          </a:p>
          <a:p>
            <a:endParaRPr lang="en-US" dirty="0" smtClean="0"/>
          </a:p>
          <a:p>
            <a:r>
              <a:rPr lang="en-US" dirty="0" smtClean="0">
                <a:hlinkClick r:id="rId2"/>
              </a:rPr>
              <a:t>www.biginy.org</a:t>
            </a:r>
            <a:endParaRPr lang="en-US" dirty="0" smtClean="0"/>
          </a:p>
          <a:p>
            <a:endParaRPr lang="en-US" dirty="0"/>
          </a:p>
          <a:p>
            <a:r>
              <a:rPr lang="en-US" dirty="0"/>
              <a:t>https://www.insuremypath.org/</a:t>
            </a:r>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3597939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9964-533F-4E0E-A91C-92EBE849F833}"/>
              </a:ext>
            </a:extLst>
          </p:cNvPr>
          <p:cNvSpPr>
            <a:spLocks noGrp="1"/>
          </p:cNvSpPr>
          <p:nvPr>
            <p:ph type="title"/>
          </p:nvPr>
        </p:nvSpPr>
        <p:spPr/>
        <p:txBody>
          <a:bodyPr/>
          <a:lstStyle/>
          <a:p>
            <a:pPr algn="ctr"/>
            <a:r>
              <a:rPr lang="en-US" dirty="0"/>
              <a:t>Thank you for your time</a:t>
            </a:r>
          </a:p>
        </p:txBody>
      </p:sp>
      <p:pic>
        <p:nvPicPr>
          <p:cNvPr id="5" name="Content Placeholder 4">
            <a:extLst>
              <a:ext uri="{FF2B5EF4-FFF2-40B4-BE49-F238E27FC236}">
                <a16:creationId xmlns:a16="http://schemas.microsoft.com/office/drawing/2014/main" id="{891B2C4C-27E4-4CB5-8FED-605ACFC1BB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7185" y="1930400"/>
            <a:ext cx="7136965" cy="4153714"/>
          </a:xfrm>
        </p:spPr>
      </p:pic>
    </p:spTree>
    <p:extLst>
      <p:ext uri="{BB962C8B-B14F-4D97-AF65-F5344CB8AC3E}">
        <p14:creationId xmlns:p14="http://schemas.microsoft.com/office/powerpoint/2010/main" val="415016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1088-60DC-4488-A9BA-C1C08BE7A96C}"/>
              </a:ext>
            </a:extLst>
          </p:cNvPr>
          <p:cNvSpPr>
            <a:spLocks noGrp="1"/>
          </p:cNvSpPr>
          <p:nvPr>
            <p:ph type="title"/>
          </p:nvPr>
        </p:nvSpPr>
        <p:spPr/>
        <p:txBody>
          <a:bodyPr/>
          <a:lstStyle/>
          <a:p>
            <a:r>
              <a:rPr lang="en-US" dirty="0"/>
              <a:t>What does the Insurance Industry have to offer?</a:t>
            </a:r>
          </a:p>
        </p:txBody>
      </p:sp>
      <p:sp>
        <p:nvSpPr>
          <p:cNvPr id="3" name="Content Placeholder 2">
            <a:extLst>
              <a:ext uri="{FF2B5EF4-FFF2-40B4-BE49-F238E27FC236}">
                <a16:creationId xmlns:a16="http://schemas.microsoft.com/office/drawing/2014/main" id="{59456D5E-B29E-4BD9-BAB0-88FA1BF4FFE3}"/>
              </a:ext>
            </a:extLst>
          </p:cNvPr>
          <p:cNvSpPr>
            <a:spLocks noGrp="1"/>
          </p:cNvSpPr>
          <p:nvPr>
            <p:ph idx="1"/>
          </p:nvPr>
        </p:nvSpPr>
        <p:spPr/>
        <p:txBody>
          <a:bodyPr>
            <a:normAutofit lnSpcReduction="10000"/>
          </a:bodyPr>
          <a:lstStyle/>
          <a:p>
            <a:r>
              <a:rPr lang="en-US" dirty="0"/>
              <a:t>Opening job market</a:t>
            </a:r>
          </a:p>
          <a:p>
            <a:pPr lvl="1"/>
            <a:r>
              <a:rPr lang="en-US" dirty="0"/>
              <a:t>The insurance industry employs about 2.6 million people.</a:t>
            </a:r>
          </a:p>
          <a:p>
            <a:pPr lvl="1"/>
            <a:r>
              <a:rPr lang="en-US" dirty="0"/>
              <a:t>25% of the industry will be retiring in the next 3-5 years offering about 400,000 jobs across the county</a:t>
            </a:r>
            <a:r>
              <a:rPr lang="en-US" dirty="0" smtClean="0"/>
              <a:t>. And, oh, you don’t need a college degree in most cases!!</a:t>
            </a:r>
            <a:endParaRPr lang="en-US" dirty="0"/>
          </a:p>
          <a:p>
            <a:pPr lvl="1"/>
            <a:r>
              <a:rPr lang="en-US" dirty="0"/>
              <a:t>60% of the people in the insurance industry are over 45 years old.</a:t>
            </a:r>
          </a:p>
          <a:p>
            <a:pPr lvl="1"/>
            <a:r>
              <a:rPr lang="en-US" dirty="0"/>
              <a:t>Lots of opportunities for jobs in the industry.</a:t>
            </a:r>
          </a:p>
          <a:p>
            <a:r>
              <a:rPr lang="en-US" dirty="0"/>
              <a:t>Stable career</a:t>
            </a:r>
          </a:p>
          <a:p>
            <a:pPr lvl="1"/>
            <a:r>
              <a:rPr lang="en-US" dirty="0"/>
              <a:t>The insurance industry doesn’t fluctuate like many other businesses.</a:t>
            </a:r>
          </a:p>
          <a:p>
            <a:pPr lvl="1"/>
            <a:r>
              <a:rPr lang="en-US" dirty="0"/>
              <a:t>i.e. construction, banking, real estate, retail, luxury items, etc.</a:t>
            </a:r>
          </a:p>
          <a:p>
            <a:pPr lvl="1"/>
            <a:r>
              <a:rPr lang="en-US" dirty="0"/>
              <a:t>There will always be a need for insurance despite the economic </a:t>
            </a:r>
            <a:r>
              <a:rPr lang="en-US" dirty="0" smtClean="0"/>
              <a:t>climate</a:t>
            </a:r>
          </a:p>
          <a:p>
            <a:pPr lvl="1"/>
            <a:r>
              <a:rPr lang="en-US" dirty="0" smtClean="0"/>
              <a:t>Deemed “ESSENTIAL” during Covid-19 Pandemic shutdown!</a:t>
            </a:r>
            <a:endParaRPr lang="en-US" dirty="0"/>
          </a:p>
        </p:txBody>
      </p:sp>
    </p:spTree>
    <p:extLst>
      <p:ext uri="{BB962C8B-B14F-4D97-AF65-F5344CB8AC3E}">
        <p14:creationId xmlns:p14="http://schemas.microsoft.com/office/powerpoint/2010/main" val="2955664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1088-60DC-4488-A9BA-C1C08BE7A96C}"/>
              </a:ext>
            </a:extLst>
          </p:cNvPr>
          <p:cNvSpPr>
            <a:spLocks noGrp="1"/>
          </p:cNvSpPr>
          <p:nvPr>
            <p:ph type="title"/>
          </p:nvPr>
        </p:nvSpPr>
        <p:spPr/>
        <p:txBody>
          <a:bodyPr/>
          <a:lstStyle/>
          <a:p>
            <a:r>
              <a:rPr lang="en-US" dirty="0"/>
              <a:t>What does the Insurance Industry have to offer?</a:t>
            </a:r>
          </a:p>
        </p:txBody>
      </p:sp>
      <p:sp>
        <p:nvSpPr>
          <p:cNvPr id="3" name="Content Placeholder 2">
            <a:extLst>
              <a:ext uri="{FF2B5EF4-FFF2-40B4-BE49-F238E27FC236}">
                <a16:creationId xmlns:a16="http://schemas.microsoft.com/office/drawing/2014/main" id="{59456D5E-B29E-4BD9-BAB0-88FA1BF4FFE3}"/>
              </a:ext>
            </a:extLst>
          </p:cNvPr>
          <p:cNvSpPr>
            <a:spLocks noGrp="1"/>
          </p:cNvSpPr>
          <p:nvPr>
            <p:ph idx="1"/>
          </p:nvPr>
        </p:nvSpPr>
        <p:spPr>
          <a:xfrm>
            <a:off x="677334" y="2160589"/>
            <a:ext cx="10676466" cy="1268411"/>
          </a:xfrm>
        </p:spPr>
        <p:txBody>
          <a:bodyPr>
            <a:normAutofit fontScale="92500" lnSpcReduction="20000"/>
          </a:bodyPr>
          <a:lstStyle/>
          <a:p>
            <a:r>
              <a:rPr lang="en-US" dirty="0"/>
              <a:t>Can be a very lucrative career option.</a:t>
            </a:r>
          </a:p>
          <a:p>
            <a:r>
              <a:rPr lang="en-US" dirty="0"/>
              <a:t>Producers have no limited earning potential.</a:t>
            </a:r>
          </a:p>
          <a:p>
            <a:r>
              <a:rPr lang="en-US" dirty="0"/>
              <a:t>This means they can make as much as they want if they can sell. You control how much you make by setting your own sales goals.</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4F4E7129-26E6-4E0F-9891-79594BC153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02205" y="3601076"/>
            <a:ext cx="3547495" cy="2670475"/>
          </a:xfrm>
          <a:prstGeom prst="rect">
            <a:avLst/>
          </a:prstGeom>
        </p:spPr>
      </p:pic>
      <p:pic>
        <p:nvPicPr>
          <p:cNvPr id="7" name="Picture 6">
            <a:extLst>
              <a:ext uri="{FF2B5EF4-FFF2-40B4-BE49-F238E27FC236}">
                <a16:creationId xmlns:a16="http://schemas.microsoft.com/office/drawing/2014/main" id="{8AECCA8D-45ED-499A-9183-D9675DADB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2868" y="3588859"/>
            <a:ext cx="3387052" cy="2682692"/>
          </a:xfrm>
          <a:prstGeom prst="rect">
            <a:avLst/>
          </a:prstGeom>
        </p:spPr>
      </p:pic>
      <p:sp>
        <p:nvSpPr>
          <p:cNvPr id="8" name="AutoShape 2" descr="Image result for mastercraft boats">
            <a:extLst>
              <a:ext uri="{FF2B5EF4-FFF2-40B4-BE49-F238E27FC236}">
                <a16:creationId xmlns:a16="http://schemas.microsoft.com/office/drawing/2014/main" id="{98B90808-B9C4-49DB-A6D1-36CDDDFD20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 name="Picture 9">
            <a:extLst>
              <a:ext uri="{FF2B5EF4-FFF2-40B4-BE49-F238E27FC236}">
                <a16:creationId xmlns:a16="http://schemas.microsoft.com/office/drawing/2014/main" id="{F76ABEA6-772B-431C-B811-CAD2FA96C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966" y="3571875"/>
            <a:ext cx="3568700" cy="2676525"/>
          </a:xfrm>
          <a:prstGeom prst="rect">
            <a:avLst/>
          </a:prstGeom>
        </p:spPr>
      </p:pic>
    </p:spTree>
    <p:extLst>
      <p:ext uri="{BB962C8B-B14F-4D97-AF65-F5344CB8AC3E}">
        <p14:creationId xmlns:p14="http://schemas.microsoft.com/office/powerpoint/2010/main" val="29440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1088-60DC-4488-A9BA-C1C08BE7A96C}"/>
              </a:ext>
            </a:extLst>
          </p:cNvPr>
          <p:cNvSpPr>
            <a:spLocks noGrp="1"/>
          </p:cNvSpPr>
          <p:nvPr>
            <p:ph type="title"/>
          </p:nvPr>
        </p:nvSpPr>
        <p:spPr/>
        <p:txBody>
          <a:bodyPr/>
          <a:lstStyle/>
          <a:p>
            <a:r>
              <a:rPr lang="en-US" dirty="0"/>
              <a:t>What does the Insurance Industry have to offer?</a:t>
            </a:r>
          </a:p>
        </p:txBody>
      </p:sp>
      <p:sp>
        <p:nvSpPr>
          <p:cNvPr id="3" name="Content Placeholder 2">
            <a:extLst>
              <a:ext uri="{FF2B5EF4-FFF2-40B4-BE49-F238E27FC236}">
                <a16:creationId xmlns:a16="http://schemas.microsoft.com/office/drawing/2014/main" id="{59456D5E-B29E-4BD9-BAB0-88FA1BF4FFE3}"/>
              </a:ext>
            </a:extLst>
          </p:cNvPr>
          <p:cNvSpPr>
            <a:spLocks noGrp="1"/>
          </p:cNvSpPr>
          <p:nvPr>
            <p:ph idx="1"/>
          </p:nvPr>
        </p:nvSpPr>
        <p:spPr>
          <a:xfrm>
            <a:off x="677334" y="2210465"/>
            <a:ext cx="8596668" cy="3880773"/>
          </a:xfrm>
        </p:spPr>
        <p:txBody>
          <a:bodyPr/>
          <a:lstStyle/>
          <a:p>
            <a:r>
              <a:rPr lang="en-US" dirty="0"/>
              <a:t>Sales are residual</a:t>
            </a:r>
          </a:p>
          <a:p>
            <a:pPr lvl="1"/>
            <a:r>
              <a:rPr lang="en-US" dirty="0"/>
              <a:t>Most sales models rely on you selling a product every time to make commission</a:t>
            </a:r>
          </a:p>
          <a:p>
            <a:pPr lvl="1"/>
            <a:r>
              <a:rPr lang="en-US" dirty="0"/>
              <a:t>If you sell a policy once, as long as it renews, you continue to get paid.</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2B2F75FC-3987-4948-BE3C-9196E7EECD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600" y="3440702"/>
            <a:ext cx="4089868" cy="2736261"/>
          </a:xfrm>
          <a:prstGeom prst="rect">
            <a:avLst/>
          </a:prstGeom>
        </p:spPr>
      </p:pic>
    </p:spTree>
    <p:extLst>
      <p:ext uri="{BB962C8B-B14F-4D97-AF65-F5344CB8AC3E}">
        <p14:creationId xmlns:p14="http://schemas.microsoft.com/office/powerpoint/2010/main" val="67911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1088-60DC-4488-A9BA-C1C08BE7A96C}"/>
              </a:ext>
            </a:extLst>
          </p:cNvPr>
          <p:cNvSpPr>
            <a:spLocks noGrp="1"/>
          </p:cNvSpPr>
          <p:nvPr>
            <p:ph type="title"/>
          </p:nvPr>
        </p:nvSpPr>
        <p:spPr/>
        <p:txBody>
          <a:bodyPr>
            <a:normAutofit/>
          </a:bodyPr>
          <a:lstStyle/>
          <a:p>
            <a:r>
              <a:rPr lang="en-US" sz="3100" dirty="0" smtClean="0"/>
              <a:t>BUT IT DOESN’T HAVE TO BE SALES!! What else does </a:t>
            </a:r>
            <a:r>
              <a:rPr lang="en-US" sz="3100" dirty="0"/>
              <a:t>the Insurance Industry have to offer?</a:t>
            </a:r>
          </a:p>
        </p:txBody>
      </p:sp>
      <p:sp>
        <p:nvSpPr>
          <p:cNvPr id="3" name="Content Placeholder 2">
            <a:extLst>
              <a:ext uri="{FF2B5EF4-FFF2-40B4-BE49-F238E27FC236}">
                <a16:creationId xmlns:a16="http://schemas.microsoft.com/office/drawing/2014/main" id="{59456D5E-B29E-4BD9-BAB0-88FA1BF4FFE3}"/>
              </a:ext>
            </a:extLst>
          </p:cNvPr>
          <p:cNvSpPr>
            <a:spLocks noGrp="1"/>
          </p:cNvSpPr>
          <p:nvPr>
            <p:ph idx="1"/>
          </p:nvPr>
        </p:nvSpPr>
        <p:spPr/>
        <p:txBody>
          <a:bodyPr>
            <a:normAutofit fontScale="92500" lnSpcReduction="20000"/>
          </a:bodyPr>
          <a:lstStyle/>
          <a:p>
            <a:r>
              <a:rPr lang="en-US" dirty="0"/>
              <a:t>There are many different types of jobs within the insurance community</a:t>
            </a:r>
          </a:p>
          <a:p>
            <a:pPr lvl="1"/>
            <a:r>
              <a:rPr lang="en-US" dirty="0"/>
              <a:t>Attorneys </a:t>
            </a:r>
          </a:p>
          <a:p>
            <a:pPr lvl="1"/>
            <a:r>
              <a:rPr lang="en-US" dirty="0"/>
              <a:t>Marketing, Graphic Design </a:t>
            </a:r>
          </a:p>
          <a:p>
            <a:pPr lvl="1"/>
            <a:r>
              <a:rPr lang="en-US" dirty="0"/>
              <a:t>Actuaries – number crunchers who calculate risk patterns</a:t>
            </a:r>
          </a:p>
          <a:p>
            <a:pPr lvl="1"/>
            <a:r>
              <a:rPr lang="en-US" dirty="0"/>
              <a:t>Construction/Restoration – build back homes after a loss</a:t>
            </a:r>
          </a:p>
          <a:p>
            <a:pPr lvl="1"/>
            <a:r>
              <a:rPr lang="en-US" dirty="0"/>
              <a:t>Medical Professional</a:t>
            </a:r>
          </a:p>
          <a:p>
            <a:pPr lvl="1"/>
            <a:r>
              <a:rPr lang="en-US" dirty="0"/>
              <a:t>Catastrophic Claims Adjustors – chase catastrophes (i.e. hurricanes)</a:t>
            </a:r>
          </a:p>
          <a:p>
            <a:pPr lvl="1"/>
            <a:r>
              <a:rPr lang="en-US" dirty="0"/>
              <a:t>Customer Service Representative – help clients every day</a:t>
            </a:r>
          </a:p>
          <a:p>
            <a:r>
              <a:rPr lang="en-US" dirty="0"/>
              <a:t>You are exposed to many other business </a:t>
            </a:r>
          </a:p>
          <a:p>
            <a:pPr lvl="1"/>
            <a:r>
              <a:rPr lang="en-US" dirty="0"/>
              <a:t>Need to learn about exposures your client many face, not all clients are the same.</a:t>
            </a:r>
          </a:p>
          <a:p>
            <a:pPr lvl="1"/>
            <a:r>
              <a:rPr lang="en-US" dirty="0"/>
              <a:t>All businesses need insurance, you can focus on fields you like or find interesting.</a:t>
            </a:r>
          </a:p>
          <a:p>
            <a:pPr lvl="1"/>
            <a:r>
              <a:rPr lang="en-US" dirty="0"/>
              <a:t>Everyday is different.</a:t>
            </a:r>
          </a:p>
        </p:txBody>
      </p:sp>
    </p:spTree>
    <p:extLst>
      <p:ext uri="{BB962C8B-B14F-4D97-AF65-F5344CB8AC3E}">
        <p14:creationId xmlns:p14="http://schemas.microsoft.com/office/powerpoint/2010/main" val="182291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B296-DE87-4CB0-8AAE-EE00F270FCE1}"/>
              </a:ext>
            </a:extLst>
          </p:cNvPr>
          <p:cNvSpPr>
            <a:spLocks noGrp="1"/>
          </p:cNvSpPr>
          <p:nvPr>
            <p:ph type="title"/>
          </p:nvPr>
        </p:nvSpPr>
        <p:spPr/>
        <p:txBody>
          <a:bodyPr/>
          <a:lstStyle/>
          <a:p>
            <a:r>
              <a:rPr lang="en-US" dirty="0"/>
              <a:t>What does the Insurance Industry have to offer?</a:t>
            </a:r>
          </a:p>
        </p:txBody>
      </p:sp>
      <p:pic>
        <p:nvPicPr>
          <p:cNvPr id="4" name="Content Placeholder 3">
            <a:extLst>
              <a:ext uri="{FF2B5EF4-FFF2-40B4-BE49-F238E27FC236}">
                <a16:creationId xmlns:a16="http://schemas.microsoft.com/office/drawing/2014/main" id="{BFD19D41-3759-4D91-A844-D1AA6F2B5620}"/>
              </a:ext>
            </a:extLst>
          </p:cNvPr>
          <p:cNvPicPr>
            <a:picLocks noGrp="1" noChangeAspect="1"/>
          </p:cNvPicPr>
          <p:nvPr>
            <p:ph idx="1"/>
          </p:nvPr>
        </p:nvPicPr>
        <p:blipFill>
          <a:blip r:embed="rId2"/>
          <a:stretch>
            <a:fillRect/>
          </a:stretch>
        </p:blipFill>
        <p:spPr>
          <a:xfrm>
            <a:off x="1130300" y="1726309"/>
            <a:ext cx="8839200" cy="5131691"/>
          </a:xfrm>
          <a:prstGeom prst="rect">
            <a:avLst/>
          </a:prstGeom>
        </p:spPr>
      </p:pic>
    </p:spTree>
    <p:extLst>
      <p:ext uri="{BB962C8B-B14F-4D97-AF65-F5344CB8AC3E}">
        <p14:creationId xmlns:p14="http://schemas.microsoft.com/office/powerpoint/2010/main" val="134063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B296-DE87-4CB0-8AAE-EE00F270FCE1}"/>
              </a:ext>
            </a:extLst>
          </p:cNvPr>
          <p:cNvSpPr>
            <a:spLocks noGrp="1"/>
          </p:cNvSpPr>
          <p:nvPr>
            <p:ph type="title"/>
          </p:nvPr>
        </p:nvSpPr>
        <p:spPr/>
        <p:txBody>
          <a:bodyPr/>
          <a:lstStyle/>
          <a:p>
            <a:r>
              <a:rPr lang="en-US" dirty="0"/>
              <a:t>What does the Insurance Industry have to offer?</a:t>
            </a:r>
          </a:p>
        </p:txBody>
      </p:sp>
      <p:sp>
        <p:nvSpPr>
          <p:cNvPr id="5" name="Content Placeholder 4">
            <a:extLst>
              <a:ext uri="{FF2B5EF4-FFF2-40B4-BE49-F238E27FC236}">
                <a16:creationId xmlns:a16="http://schemas.microsoft.com/office/drawing/2014/main" id="{F158CE7E-3911-46D5-A297-8C03F2224DA1}"/>
              </a:ext>
            </a:extLst>
          </p:cNvPr>
          <p:cNvSpPr>
            <a:spLocks noGrp="1"/>
          </p:cNvSpPr>
          <p:nvPr>
            <p:ph idx="1"/>
          </p:nvPr>
        </p:nvSpPr>
        <p:spPr/>
        <p:txBody>
          <a:bodyPr/>
          <a:lstStyle/>
          <a:p>
            <a:r>
              <a:rPr lang="en-US" dirty="0"/>
              <a:t>What do all those people do? Some of their jobs are specific only to insurance, while others can be found in almost any company, but have unique aspects when applied to the  insurance field.</a:t>
            </a:r>
          </a:p>
          <a:p>
            <a:r>
              <a:rPr lang="en-US" dirty="0"/>
              <a:t>For instance, </a:t>
            </a:r>
            <a:r>
              <a:rPr lang="en-US" dirty="0">
                <a:solidFill>
                  <a:schemeClr val="tx1"/>
                </a:solidFill>
                <a:hlinkClick r:id="rId2">
                  <a:extLst>
                    <a:ext uri="{A12FA001-AC4F-418D-AE19-62706E023703}">
                      <ahyp:hlinkClr xmlns:ahyp="http://schemas.microsoft.com/office/drawing/2018/hyperlinkcolor" xmlns="" val="tx"/>
                    </a:ext>
                  </a:extLst>
                </a:hlinkClick>
              </a:rPr>
              <a:t>actuaries</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xmlns="" val="tx"/>
                    </a:ext>
                  </a:extLst>
                </a:hlinkClick>
              </a:rPr>
              <a:t>underwriters</a:t>
            </a:r>
            <a:r>
              <a:rPr lang="en-US" dirty="0">
                <a:solidFill>
                  <a:schemeClr val="tx1"/>
                </a:solidFill>
              </a:rPr>
              <a:t>, and </a:t>
            </a:r>
            <a:r>
              <a:rPr lang="en-US" dirty="0">
                <a:solidFill>
                  <a:schemeClr val="tx1"/>
                </a:solidFill>
                <a:hlinkClick r:id="rId4">
                  <a:extLst>
                    <a:ext uri="{A12FA001-AC4F-418D-AE19-62706E023703}">
                      <ahyp:hlinkClr xmlns:ahyp="http://schemas.microsoft.com/office/drawing/2018/hyperlinkcolor" xmlns="" val="tx"/>
                    </a:ext>
                  </a:extLst>
                </a:hlinkClick>
              </a:rPr>
              <a:t>claims adjusters</a:t>
            </a:r>
            <a:r>
              <a:rPr lang="en-US" dirty="0"/>
              <a:t> are all roles and career paths that pretty much only exist in the insurance industry. Actuaries calculate probabilities of future events, underwriters determine what risks are worth insuring, and claims adjusters analyze losses to determine how much people or businesses are owed through their insurance policies.</a:t>
            </a:r>
          </a:p>
          <a:p>
            <a:r>
              <a:rPr lang="en-US" dirty="0"/>
              <a:t>On the other hand, </a:t>
            </a:r>
            <a:r>
              <a:rPr lang="en-US" dirty="0">
                <a:solidFill>
                  <a:schemeClr val="tx1"/>
                </a:solidFill>
                <a:hlinkClick r:id="rId5">
                  <a:extLst>
                    <a:ext uri="{A12FA001-AC4F-418D-AE19-62706E023703}">
                      <ahyp:hlinkClr xmlns:ahyp="http://schemas.microsoft.com/office/drawing/2018/hyperlinkcolor" xmlns="" val="tx"/>
                    </a:ext>
                  </a:extLst>
                </a:hlinkClick>
              </a:rPr>
              <a:t>data scientists</a:t>
            </a:r>
            <a:r>
              <a:rPr lang="en-US" dirty="0">
                <a:solidFill>
                  <a:schemeClr val="tx1"/>
                </a:solidFill>
              </a:rPr>
              <a:t>, </a:t>
            </a:r>
            <a:r>
              <a:rPr lang="en-US" dirty="0">
                <a:solidFill>
                  <a:schemeClr val="tx1"/>
                </a:solidFill>
                <a:hlinkClick r:id="rId6">
                  <a:extLst>
                    <a:ext uri="{A12FA001-AC4F-418D-AE19-62706E023703}">
                      <ahyp:hlinkClr xmlns:ahyp="http://schemas.microsoft.com/office/drawing/2018/hyperlinkcolor" xmlns="" val="tx"/>
                    </a:ext>
                  </a:extLst>
                </a:hlinkClick>
              </a:rPr>
              <a:t>sales agents</a:t>
            </a:r>
            <a:r>
              <a:rPr lang="en-US" dirty="0">
                <a:solidFill>
                  <a:schemeClr val="tx1"/>
                </a:solidFill>
              </a:rPr>
              <a:t>, </a:t>
            </a:r>
            <a:r>
              <a:rPr lang="en-US" dirty="0">
                <a:solidFill>
                  <a:schemeClr val="tx1"/>
                </a:solidFill>
                <a:hlinkClick r:id="rId7">
                  <a:extLst>
                    <a:ext uri="{A12FA001-AC4F-418D-AE19-62706E023703}">
                      <ahyp:hlinkClr xmlns:ahyp="http://schemas.microsoft.com/office/drawing/2018/hyperlinkcolor" xmlns="" val="tx"/>
                    </a:ext>
                  </a:extLst>
                </a:hlinkClick>
              </a:rPr>
              <a:t>marketers</a:t>
            </a:r>
            <a:r>
              <a:rPr lang="en-US" dirty="0">
                <a:solidFill>
                  <a:schemeClr val="tx1"/>
                </a:solidFill>
              </a:rPr>
              <a:t>, </a:t>
            </a:r>
            <a:r>
              <a:rPr lang="en-US" dirty="0">
                <a:solidFill>
                  <a:schemeClr val="tx1"/>
                </a:solidFill>
                <a:hlinkClick r:id="rId8">
                  <a:extLst>
                    <a:ext uri="{A12FA001-AC4F-418D-AE19-62706E023703}">
                      <ahyp:hlinkClr xmlns:ahyp="http://schemas.microsoft.com/office/drawing/2018/hyperlinkcolor" xmlns="" val="tx"/>
                    </a:ext>
                  </a:extLst>
                </a:hlinkClick>
              </a:rPr>
              <a:t>customer service representatives</a:t>
            </a:r>
            <a:r>
              <a:rPr lang="en-US" dirty="0">
                <a:solidFill>
                  <a:schemeClr val="tx1"/>
                </a:solidFill>
              </a:rPr>
              <a:t> and even </a:t>
            </a:r>
            <a:r>
              <a:rPr lang="en-US" dirty="0">
                <a:solidFill>
                  <a:schemeClr val="tx1"/>
                </a:solidFill>
                <a:hlinkClick r:id="rId9">
                  <a:extLst>
                    <a:ext uri="{A12FA001-AC4F-418D-AE19-62706E023703}">
                      <ahyp:hlinkClr xmlns:ahyp="http://schemas.microsoft.com/office/drawing/2018/hyperlinkcolor" xmlns="" val="tx"/>
                    </a:ext>
                  </a:extLst>
                </a:hlinkClick>
              </a:rPr>
              <a:t>risk managers</a:t>
            </a:r>
            <a:r>
              <a:rPr lang="en-US" dirty="0"/>
              <a:t> work in all kinds of fields, but they play integral roles in making the insurance industry function.</a:t>
            </a:r>
          </a:p>
          <a:p>
            <a:endParaRPr lang="en-US" dirty="0"/>
          </a:p>
        </p:txBody>
      </p:sp>
    </p:spTree>
    <p:extLst>
      <p:ext uri="{BB962C8B-B14F-4D97-AF65-F5344CB8AC3E}">
        <p14:creationId xmlns:p14="http://schemas.microsoft.com/office/powerpoint/2010/main" val="199552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1088-60DC-4488-A9BA-C1C08BE7A96C}"/>
              </a:ext>
            </a:extLst>
          </p:cNvPr>
          <p:cNvSpPr>
            <a:spLocks noGrp="1"/>
          </p:cNvSpPr>
          <p:nvPr>
            <p:ph type="title"/>
          </p:nvPr>
        </p:nvSpPr>
        <p:spPr/>
        <p:txBody>
          <a:bodyPr/>
          <a:lstStyle/>
          <a:p>
            <a:pPr algn="ctr"/>
            <a:r>
              <a:rPr lang="en-US" dirty="0"/>
              <a:t>Captive vs. Independent Agents</a:t>
            </a:r>
          </a:p>
        </p:txBody>
      </p:sp>
      <p:sp>
        <p:nvSpPr>
          <p:cNvPr id="3" name="Content Placeholder 2">
            <a:extLst>
              <a:ext uri="{FF2B5EF4-FFF2-40B4-BE49-F238E27FC236}">
                <a16:creationId xmlns:a16="http://schemas.microsoft.com/office/drawing/2014/main" id="{59456D5E-B29E-4BD9-BAB0-88FA1BF4FFE3}"/>
              </a:ext>
            </a:extLst>
          </p:cNvPr>
          <p:cNvSpPr>
            <a:spLocks noGrp="1"/>
          </p:cNvSpPr>
          <p:nvPr>
            <p:ph idx="1"/>
          </p:nvPr>
        </p:nvSpPr>
        <p:spPr/>
        <p:txBody>
          <a:bodyPr>
            <a:normAutofit/>
          </a:bodyPr>
          <a:lstStyle/>
          <a:p>
            <a:r>
              <a:rPr lang="en-US" dirty="0"/>
              <a:t>A captive agent works for only one company. For example, Allstate agents can only sell Allstate homeowners policies.</a:t>
            </a:r>
          </a:p>
          <a:p>
            <a:r>
              <a:rPr lang="en-US" dirty="0"/>
              <a:t>An independent agent represents many different insurance companies. For example, they could have 8 different companies that will write a homeowners policy.</a:t>
            </a:r>
          </a:p>
          <a:p>
            <a:r>
              <a:rPr lang="en-US" dirty="0"/>
              <a:t>Independent agents work for the client, not the company. It is easier to find the best coverage at the right price. </a:t>
            </a:r>
          </a:p>
          <a:p>
            <a:endParaRPr lang="en-US" dirty="0"/>
          </a:p>
        </p:txBody>
      </p:sp>
      <p:pic>
        <p:nvPicPr>
          <p:cNvPr id="9" name="Picture 8">
            <a:extLst>
              <a:ext uri="{FF2B5EF4-FFF2-40B4-BE49-F238E27FC236}">
                <a16:creationId xmlns:a16="http://schemas.microsoft.com/office/drawing/2014/main" id="{892E1CC3-510A-4F09-B463-6409F4696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97" y="5202061"/>
            <a:ext cx="3258005" cy="1276528"/>
          </a:xfrm>
          <a:prstGeom prst="rect">
            <a:avLst/>
          </a:prstGeom>
        </p:spPr>
      </p:pic>
      <p:pic>
        <p:nvPicPr>
          <p:cNvPr id="11" name="Picture 10">
            <a:extLst>
              <a:ext uri="{FF2B5EF4-FFF2-40B4-BE49-F238E27FC236}">
                <a16:creationId xmlns:a16="http://schemas.microsoft.com/office/drawing/2014/main" id="{3B8F73FE-0121-44EE-AD22-BC312AAC1A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5293" y="4754323"/>
            <a:ext cx="2572109" cy="1724266"/>
          </a:xfrm>
          <a:prstGeom prst="rect">
            <a:avLst/>
          </a:prstGeom>
        </p:spPr>
      </p:pic>
    </p:spTree>
    <p:extLst>
      <p:ext uri="{BB962C8B-B14F-4D97-AF65-F5344CB8AC3E}">
        <p14:creationId xmlns:p14="http://schemas.microsoft.com/office/powerpoint/2010/main" val="19262789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FFA09280B39142AAE5C83457EA160E" ma:contentTypeVersion="" ma:contentTypeDescription="Create a new document." ma:contentTypeScope="" ma:versionID="fdeca981bb386ea7c3798512e60060fb">
  <xsd:schema xmlns:xsd="http://www.w3.org/2001/XMLSchema" xmlns:xs="http://www.w3.org/2001/XMLSchema" xmlns:p="http://schemas.microsoft.com/office/2006/metadata/properties" xmlns:ns2="7a3b53a6-ba81-49c6-a5f4-7bf7bf956e21" targetNamespace="http://schemas.microsoft.com/office/2006/metadata/properties" ma:root="true" ma:fieldsID="63d0bf7d7c7c95ce9fd3314f595be96a" ns2:_="">
    <xsd:import namespace="7a3b53a6-ba81-49c6-a5f4-7bf7bf956e2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b53a6-ba81-49c6-a5f4-7bf7bf956e2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442CA0-2F0F-4E2E-A245-1EE4A0E05965}"/>
</file>

<file path=customXml/itemProps2.xml><?xml version="1.0" encoding="utf-8"?>
<ds:datastoreItem xmlns:ds="http://schemas.openxmlformats.org/officeDocument/2006/customXml" ds:itemID="{1AE951B4-6670-45B9-8919-E029ECA1BB7C}"/>
</file>

<file path=customXml/itemProps3.xml><?xml version="1.0" encoding="utf-8"?>
<ds:datastoreItem xmlns:ds="http://schemas.openxmlformats.org/officeDocument/2006/customXml" ds:itemID="{EB574837-F3A8-4DB0-87CA-504FABE02757}"/>
</file>

<file path=docProps/app.xml><?xml version="1.0" encoding="utf-8"?>
<Properties xmlns="http://schemas.openxmlformats.org/officeDocument/2006/extended-properties" xmlns:vt="http://schemas.openxmlformats.org/officeDocument/2006/docPropsVTypes">
  <Template>Facet</Template>
  <TotalTime>425</TotalTime>
  <Words>1290</Words>
  <Application>Microsoft Office PowerPoint</Application>
  <PresentationFormat>Widescreen</PresentationFormat>
  <Paragraphs>152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Trebuchet MS</vt:lpstr>
      <vt:lpstr>Wingdings</vt:lpstr>
      <vt:lpstr>Wingdings 3</vt:lpstr>
      <vt:lpstr>Facet</vt:lpstr>
      <vt:lpstr> Welcome To Insurance  Presented by: Big I NY    </vt:lpstr>
      <vt:lpstr>Insurance Is Fun!</vt:lpstr>
      <vt:lpstr>What does the Insurance Industry have to offer?</vt:lpstr>
      <vt:lpstr>What does the Insurance Industry have to offer?</vt:lpstr>
      <vt:lpstr>What does the Insurance Industry have to offer?</vt:lpstr>
      <vt:lpstr>BUT IT DOESN’T HAVE TO BE SALES!! What else does the Insurance Industry have to offer?</vt:lpstr>
      <vt:lpstr>What does the Insurance Industry have to offer?</vt:lpstr>
      <vt:lpstr>What does the Insurance Industry have to offer?</vt:lpstr>
      <vt:lpstr>Captive vs. Independent Agents</vt:lpstr>
      <vt:lpstr>What does the Insurance Industry have to offer?</vt:lpstr>
      <vt:lpstr>Where can you study Insurance/Risk Management? </vt:lpstr>
      <vt:lpstr>Insurance Basics</vt:lpstr>
      <vt:lpstr>Insurance Basics</vt:lpstr>
      <vt:lpstr>Insurance Basics</vt:lpstr>
      <vt:lpstr>Insurance Basics</vt:lpstr>
      <vt:lpstr>Insurance Basics</vt:lpstr>
      <vt:lpstr>Interesting Insurance Policies</vt:lpstr>
      <vt:lpstr>Interesting Insurance Policies</vt:lpstr>
      <vt:lpstr>Interesting Insurance Policies</vt:lpstr>
      <vt:lpstr>How Does Insurance Affect You?</vt:lpstr>
      <vt:lpstr>Interesting Insurance Policies</vt:lpstr>
      <vt:lpstr>Want to learn more?</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dc:title>
  <dc:creator>David H. Borg</dc:creator>
  <cp:lastModifiedBy>Sue Keegan</cp:lastModifiedBy>
  <cp:revision>82</cp:revision>
  <cp:lastPrinted>2019-09-23T15:25:30Z</cp:lastPrinted>
  <dcterms:created xsi:type="dcterms:W3CDTF">2017-10-19T16:05:02Z</dcterms:created>
  <dcterms:modified xsi:type="dcterms:W3CDTF">2022-06-16T13:11:09Z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0x01010041FFA09280B39142AAE5C83457EA160E</vt:lpwstr>
  </property>
</Properties>
</file>