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68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7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4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9995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73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3229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73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89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0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5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6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5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8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6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84C673-468D-4307-83B0-6923AD1E268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60C625-7F3C-4F1B-B59D-D7EABA3D6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522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F82B7-4111-4799-A732-6FDD049B8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9722" y="650199"/>
            <a:ext cx="4805996" cy="1297115"/>
          </a:xfrm>
        </p:spPr>
        <p:txBody>
          <a:bodyPr anchor="t">
            <a:normAutofit fontScale="90000"/>
          </a:bodyPr>
          <a:lstStyle/>
          <a:p>
            <a:r>
              <a:rPr lang="en-US" sz="4400" dirty="0"/>
              <a:t>Your Introduction to Insurance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7356D7-C332-4DAC-A245-E0B6AFBFE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1292" y="5648497"/>
            <a:ext cx="4805691" cy="838831"/>
          </a:xfrm>
        </p:spPr>
        <p:txBody>
          <a:bodyPr anchor="b"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			Presented </a:t>
            </a:r>
            <a:r>
              <a:rPr lang="en-US" sz="1800" dirty="0">
                <a:solidFill>
                  <a:schemeClr val="tx1"/>
                </a:solidFill>
              </a:rPr>
              <a:t>By: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			Big </a:t>
            </a:r>
            <a:r>
              <a:rPr lang="en-US" sz="1800" dirty="0" smtClean="0">
                <a:solidFill>
                  <a:schemeClr val="tx1"/>
                </a:solidFill>
              </a:rPr>
              <a:t>I NY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FADC73C-6BB3-4342-89C1-8BCB72C46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470" y="3104443"/>
            <a:ext cx="4141760" cy="156351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72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1CDA5-E821-4915-A5F1-CC09F6E6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12F91-5A85-48C5-99CB-E9B5ED841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is Invest?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Why is Insurance important?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can we help your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education services do we provide?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Internship / Job Placement / Job Shadowing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30747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1CDA5-E821-4915-A5F1-CC09F6E6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Invest?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12F91-5A85-48C5-99CB-E9B5ED841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non-profit organization dedicated to improving insurance literacy of students and attracting diverse new talent to the industry</a:t>
            </a:r>
          </a:p>
          <a:p>
            <a:r>
              <a:rPr lang="en-US" dirty="0"/>
              <a:t>Supported by over 500 insurance companies and organizations nationally</a:t>
            </a:r>
          </a:p>
          <a:p>
            <a:r>
              <a:rPr lang="en-US" dirty="0"/>
              <a:t>Our mission is to educate </a:t>
            </a:r>
            <a:r>
              <a:rPr lang="en-US" dirty="0" smtClean="0"/>
              <a:t>high-school and college students about </a:t>
            </a:r>
            <a:r>
              <a:rPr lang="en-US" dirty="0"/>
              <a:t>the Insurance </a:t>
            </a:r>
            <a:r>
              <a:rPr lang="en-US" dirty="0" smtClean="0"/>
              <a:t>Industry </a:t>
            </a:r>
            <a:r>
              <a:rPr lang="en-US" dirty="0"/>
              <a:t>and for those that are interested, offer </a:t>
            </a:r>
            <a:r>
              <a:rPr lang="en-US" dirty="0" smtClean="0"/>
              <a:t>internship, job </a:t>
            </a:r>
            <a:r>
              <a:rPr lang="en-US" dirty="0"/>
              <a:t>placement </a:t>
            </a:r>
            <a:r>
              <a:rPr lang="en-US" dirty="0" smtClean="0"/>
              <a:t>and job shadowing opportunities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2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1CDA5-E821-4915-A5F1-CC09F6E6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Insurance important?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12F91-5A85-48C5-99CB-E9B5ED841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2.8 million people work in the insurance industry </a:t>
            </a:r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/>
              <a:t>than 60% of insurance professionals </a:t>
            </a:r>
            <a:r>
              <a:rPr lang="en-US" dirty="0" smtClean="0"/>
              <a:t>will be retiring </a:t>
            </a:r>
            <a:r>
              <a:rPr lang="en-US" dirty="0"/>
              <a:t>in the next ten years (over 1.2 million jobs)</a:t>
            </a:r>
          </a:p>
          <a:p>
            <a:r>
              <a:rPr lang="en-US" dirty="0"/>
              <a:t>Net premiums written for the US insurance industry in 2017 amounted to $1.2 trillion </a:t>
            </a:r>
          </a:p>
          <a:p>
            <a:r>
              <a:rPr lang="en-US" dirty="0"/>
              <a:t>Massive amounts of industry consolidation looking for new thought processes, strategies, technology and customer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1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1CDA5-E821-4915-A5F1-CC09F6E6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help your students?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12F91-5A85-48C5-99CB-E9B5ED841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Guest speakers during an </a:t>
            </a:r>
            <a:r>
              <a:rPr lang="en-US" b="1" dirty="0"/>
              <a:t>Invest </a:t>
            </a:r>
            <a:r>
              <a:rPr lang="en-US" dirty="0"/>
              <a:t>class provide </a:t>
            </a:r>
            <a:r>
              <a:rPr lang="en-US" dirty="0" smtClean="0"/>
              <a:t>first-hand </a:t>
            </a:r>
            <a:r>
              <a:rPr lang="en-US" dirty="0"/>
              <a:t>knowledge of what it’s like to work in the insurance field, and students have a new appreciation for the industry after hearing a professional speak.</a:t>
            </a:r>
          </a:p>
          <a:p>
            <a:r>
              <a:rPr lang="en-US" dirty="0"/>
              <a:t>Invest provides all the materials needed to speak in a classroom, including PowerPoint presentations, quizzes and discussion questions.</a:t>
            </a:r>
          </a:p>
          <a:p>
            <a:r>
              <a:rPr lang="en-US" dirty="0"/>
              <a:t>Topics can include ratings, claims, what to look for in a policy, how you have succeeded in the industry or specific insurance roles, like investigations and fraud.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432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1CDA5-E821-4915-A5F1-CC09F6E6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education services do we provide?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12F91-5A85-48C5-99CB-E9B5ED841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/>
              <a:t>Insurance 101 </a:t>
            </a:r>
          </a:p>
          <a:p>
            <a:pPr lvl="2"/>
            <a:r>
              <a:rPr lang="en-US" dirty="0"/>
              <a:t>Personal Lines vs </a:t>
            </a:r>
            <a:r>
              <a:rPr lang="en-US" dirty="0" smtClean="0"/>
              <a:t>Business </a:t>
            </a:r>
            <a:r>
              <a:rPr lang="en-US" dirty="0"/>
              <a:t>Lines</a:t>
            </a:r>
          </a:p>
          <a:p>
            <a:pPr lvl="2"/>
            <a:r>
              <a:rPr lang="en-US" dirty="0"/>
              <a:t>Property vs Casualty</a:t>
            </a:r>
          </a:p>
          <a:p>
            <a:pPr lvl="2"/>
            <a:r>
              <a:rPr lang="en-US" dirty="0"/>
              <a:t>Employee Benefits</a:t>
            </a:r>
          </a:p>
          <a:p>
            <a:pPr lvl="1"/>
            <a:r>
              <a:rPr lang="en-US" dirty="0"/>
              <a:t>Managing Risk </a:t>
            </a:r>
          </a:p>
          <a:p>
            <a:pPr lvl="1"/>
            <a:r>
              <a:rPr lang="en-US" dirty="0"/>
              <a:t>What’s in a Personal Auto Policy </a:t>
            </a:r>
          </a:p>
          <a:p>
            <a:pPr lvl="1"/>
            <a:r>
              <a:rPr lang="en-US" dirty="0"/>
              <a:t>How an Insurance Agency Operates </a:t>
            </a:r>
          </a:p>
          <a:p>
            <a:pPr lvl="1"/>
            <a:r>
              <a:rPr lang="en-US" dirty="0"/>
              <a:t>How an Insurance Carrier Operates</a:t>
            </a:r>
          </a:p>
          <a:p>
            <a:pPr lvl="1"/>
            <a:r>
              <a:rPr lang="en-US" dirty="0"/>
              <a:t>Marketing and Selling Insurance</a:t>
            </a:r>
          </a:p>
          <a:p>
            <a:pPr lvl="1"/>
            <a:r>
              <a:rPr lang="en-US" dirty="0"/>
              <a:t>Real Life Examples of how Insurance affects us </a:t>
            </a:r>
            <a:r>
              <a:rPr lang="en-US" b="1" u="sng" dirty="0"/>
              <a:t>today</a:t>
            </a:r>
          </a:p>
          <a:p>
            <a:pPr lvl="1"/>
            <a:r>
              <a:rPr lang="en-US" dirty="0"/>
              <a:t>Insurance Industry Job Outlook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5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1CDA5-E821-4915-A5F1-CC09F6E6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Internship / Job </a:t>
            </a:r>
            <a:r>
              <a:rPr lang="en-US" dirty="0" smtClean="0"/>
              <a:t>Placement / Job Shadowing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12F91-5A85-48C5-99CB-E9B5ED841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 connects the world of Insurance Professionals with eager to learn students</a:t>
            </a:r>
          </a:p>
          <a:p>
            <a:r>
              <a:rPr lang="en-US" dirty="0"/>
              <a:t>Seasonal, </a:t>
            </a:r>
            <a:r>
              <a:rPr lang="en-US" dirty="0" smtClean="0"/>
              <a:t>Part-Time</a:t>
            </a:r>
            <a:r>
              <a:rPr lang="en-US" dirty="0"/>
              <a:t>, </a:t>
            </a:r>
            <a:r>
              <a:rPr lang="en-US" dirty="0" smtClean="0"/>
              <a:t>Full-Time </a:t>
            </a:r>
            <a:r>
              <a:rPr lang="en-US" dirty="0"/>
              <a:t>Internships and Jobs are available </a:t>
            </a:r>
            <a:r>
              <a:rPr lang="en-US" b="1" u="sng" dirty="0"/>
              <a:t>Nationwide</a:t>
            </a:r>
          </a:p>
          <a:p>
            <a:r>
              <a:rPr lang="en-US" dirty="0"/>
              <a:t>Not all students want to go to </a:t>
            </a:r>
            <a:r>
              <a:rPr lang="en-US" dirty="0" smtClean="0"/>
              <a:t>college.  A career in insurance allows you to get </a:t>
            </a:r>
            <a:r>
              <a:rPr lang="en-US" dirty="0"/>
              <a:t>involved in a stable, profitable and constantly evolving industry!</a:t>
            </a:r>
          </a:p>
          <a:p>
            <a:r>
              <a:rPr lang="en-US" dirty="0"/>
              <a:t>Our mantra is --</a:t>
            </a:r>
            <a:r>
              <a:rPr lang="en-US" i="1" dirty="0"/>
              <a:t>whatever your passion, insurance has a career for you</a:t>
            </a:r>
            <a:r>
              <a:rPr lang="en-US" dirty="0"/>
              <a:t> </a:t>
            </a:r>
            <a:r>
              <a:rPr lang="en-US" dirty="0" smtClean="0"/>
              <a:t>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03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E8D8A-AC0F-47BB-859C-8C5833E7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6310C-A97F-4F00-A0D2-50BFE19E8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Send across any school-specific documentation we need to be presenters (if required)</a:t>
            </a:r>
          </a:p>
          <a:p>
            <a:r>
              <a:rPr lang="en-US" dirty="0"/>
              <a:t>Pair us with the applicable department(s) and teachers to </a:t>
            </a:r>
            <a:r>
              <a:rPr lang="en-US" dirty="0" smtClean="0"/>
              <a:t>set-up </a:t>
            </a:r>
            <a:r>
              <a:rPr lang="en-US" dirty="0"/>
              <a:t>the presentation</a:t>
            </a:r>
          </a:p>
          <a:p>
            <a:pPr lvl="1"/>
            <a:r>
              <a:rPr lang="en-US" dirty="0"/>
              <a:t>We see strong synergy with the Business / Finance or Guidance Department</a:t>
            </a:r>
          </a:p>
          <a:p>
            <a:r>
              <a:rPr lang="en-US" dirty="0"/>
              <a:t>Finalize the presentation and schedule</a:t>
            </a:r>
          </a:p>
          <a:p>
            <a:r>
              <a:rPr lang="en-US" dirty="0"/>
              <a:t>Deliver</a:t>
            </a:r>
          </a:p>
          <a:p>
            <a:r>
              <a:rPr lang="en-US" dirty="0"/>
              <a:t>Provide resources and a path for students who want to learn more</a:t>
            </a:r>
            <a:r>
              <a:rPr lang="en-US" dirty="0" smtClean="0"/>
              <a:t>!</a:t>
            </a:r>
          </a:p>
          <a:p>
            <a:r>
              <a:rPr lang="en-US" dirty="0" smtClean="0"/>
              <a:t>References and testimonials are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15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950E-0741-4B2F-ACD3-2367646F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49C989A-F9B2-4BA2-9B60-5B062E8EA8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2358" y="2243137"/>
            <a:ext cx="2800350" cy="38766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B5A346-582C-4326-AA25-A0B1C4F31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58" y="2317398"/>
            <a:ext cx="3543300" cy="3105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387DCC-2E08-4B34-BFA1-CAFCE70F8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9171" y="2243137"/>
            <a:ext cx="42672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69809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480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Slice</vt:lpstr>
      <vt:lpstr>Your Introduction to Insurance</vt:lpstr>
      <vt:lpstr>Table of Contents</vt:lpstr>
      <vt:lpstr>What is Invest? </vt:lpstr>
      <vt:lpstr>Why is Insurance important? </vt:lpstr>
      <vt:lpstr>How can we help your students? </vt:lpstr>
      <vt:lpstr>What education services do we provide? </vt:lpstr>
      <vt:lpstr>Internship / Job Placement / Job Shadowing </vt:lpstr>
      <vt:lpstr>Next Steps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Introduction to</dc:title>
  <dc:creator>Joseph</dc:creator>
  <cp:lastModifiedBy>Sue Keegan</cp:lastModifiedBy>
  <cp:revision>11</cp:revision>
  <dcterms:created xsi:type="dcterms:W3CDTF">2021-02-03T17:53:41Z</dcterms:created>
  <dcterms:modified xsi:type="dcterms:W3CDTF">2021-03-17T14:14:26Z</dcterms:modified>
</cp:coreProperties>
</file>